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79" r:id="rId8"/>
    <p:sldId id="280" r:id="rId9"/>
    <p:sldId id="262" r:id="rId10"/>
    <p:sldId id="265" r:id="rId11"/>
    <p:sldId id="264" r:id="rId12"/>
    <p:sldId id="266" r:id="rId13"/>
    <p:sldId id="276" r:id="rId14"/>
    <p:sldId id="277" r:id="rId15"/>
    <p:sldId id="278" r:id="rId16"/>
    <p:sldId id="272" r:id="rId17"/>
    <p:sldId id="273" r:id="rId18"/>
    <p:sldId id="268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33CC33"/>
    <a:srgbClr val="660066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945C988-A569-4B28-8238-2BAC02884E3D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417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295400" y="533400"/>
            <a:ext cx="7162800" cy="30670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6633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defRPr sz="3600" b="0" baseline="0">
                <a:latin typeface="+mn-lt"/>
              </a:defRPr>
            </a:lvl1pPr>
          </a:lstStyle>
          <a:p>
            <a:pPr lvl="0"/>
            <a:r>
              <a:rPr lang="pt-PT" noProof="0" dirty="0"/>
              <a:t>Gerenciamento de </a:t>
            </a:r>
            <a:r>
              <a:rPr lang="pt-PT" noProof="0" dirty="0" err="1"/>
              <a:t>Projetos</a:t>
            </a:r>
            <a:br>
              <a:rPr lang="pt-PT" noProof="0" dirty="0"/>
            </a:br>
            <a:br>
              <a:rPr lang="pt-PT" noProof="0" dirty="0"/>
            </a:br>
            <a:r>
              <a:rPr lang="pt-PT" noProof="0" dirty="0"/>
              <a:t>Fundamentos e Prática Integrada</a:t>
            </a:r>
            <a:br>
              <a:rPr lang="pt-PT" noProof="0" dirty="0"/>
            </a:br>
            <a:br>
              <a:rPr lang="pt-PT" noProof="0" dirty="0"/>
            </a:br>
            <a:r>
              <a:rPr lang="pt-PT" noProof="0" dirty="0"/>
              <a:t>por </a:t>
            </a:r>
            <a:r>
              <a:rPr lang="pt-PT" noProof="0" dirty="0" err="1"/>
              <a:t>Profa</a:t>
            </a:r>
            <a:r>
              <a:rPr lang="pt-PT" noProof="0" dirty="0"/>
              <a:t>. Dra. Marta Rocha Camargo, </a:t>
            </a:r>
            <a:r>
              <a:rPr lang="pt-PT" noProof="0" dirty="0" err="1"/>
              <a:t>ph.D.</a:t>
            </a:r>
            <a:r>
              <a:rPr lang="pt-PT" noProof="0" dirty="0"/>
              <a:t> e PMP ®</a:t>
            </a:r>
            <a:endParaRPr lang="en-US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295400" y="3810000"/>
            <a:ext cx="7162800" cy="17526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rgbClr val="0099CC"/>
                </a:solidFill>
              </a:defRPr>
            </a:lvl1pPr>
          </a:lstStyle>
          <a:p>
            <a:pPr lvl="0"/>
            <a:r>
              <a:rPr lang="pt-PT" noProof="0" dirty="0"/>
              <a:t>Capítulo 1</a:t>
            </a:r>
            <a:endParaRPr lang="en-US" noProof="0" dirty="0"/>
          </a:p>
        </p:txBody>
      </p:sp>
      <p:sp>
        <p:nvSpPr>
          <p:cNvPr id="3" name="CaixaDeTexto 2"/>
          <p:cNvSpPr txBox="1"/>
          <p:nvPr userDrawn="1"/>
        </p:nvSpPr>
        <p:spPr>
          <a:xfrm>
            <a:off x="1691680" y="6479758"/>
            <a:ext cx="54726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©</a:t>
            </a:r>
            <a:r>
              <a:rPr lang="en-US" sz="1100" dirty="0" err="1"/>
              <a:t>Direitos</a:t>
            </a:r>
            <a:r>
              <a:rPr lang="en-US" sz="1100" dirty="0"/>
              <a:t> </a:t>
            </a:r>
            <a:r>
              <a:rPr lang="en-US" sz="1100" dirty="0" err="1"/>
              <a:t>autorais</a:t>
            </a:r>
            <a:r>
              <a:rPr lang="en-US" sz="1100" dirty="0"/>
              <a:t> </a:t>
            </a:r>
            <a:r>
              <a:rPr lang="en-US" sz="1100" dirty="0" err="1"/>
              <a:t>reservados</a:t>
            </a:r>
            <a:r>
              <a:rPr lang="en-US" sz="1100" dirty="0"/>
              <a:t>. </a:t>
            </a:r>
            <a:r>
              <a:rPr lang="en-US" sz="1100" dirty="0" err="1"/>
              <a:t>Proibida</a:t>
            </a:r>
            <a:r>
              <a:rPr lang="en-US" sz="1100" dirty="0"/>
              <a:t> </a:t>
            </a:r>
            <a:r>
              <a:rPr lang="en-US" sz="1100" dirty="0" err="1"/>
              <a:t>reprodução</a:t>
            </a:r>
            <a:r>
              <a:rPr lang="en-US" sz="1100" dirty="0"/>
              <a:t> </a:t>
            </a:r>
            <a:r>
              <a:rPr lang="en-US" sz="1100" dirty="0" err="1"/>
              <a:t>sem</a:t>
            </a:r>
            <a:r>
              <a:rPr lang="en-US" sz="1100" dirty="0"/>
              <a:t> a </a:t>
            </a:r>
            <a:r>
              <a:rPr lang="en-US" sz="1100" dirty="0" err="1"/>
              <a:t>devida</a:t>
            </a:r>
            <a:r>
              <a:rPr lang="en-US" sz="1100" dirty="0"/>
              <a:t> </a:t>
            </a:r>
            <a:r>
              <a:rPr lang="en-US" sz="1100" dirty="0" err="1"/>
              <a:t>autorização</a:t>
            </a:r>
            <a:r>
              <a:rPr lang="en-US" sz="1100" dirty="0"/>
              <a:t>.</a:t>
            </a:r>
            <a:endParaRPr lang="pt-BR" sz="110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pt-BR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dirty="0"/>
          </a:p>
          <a:p>
            <a:r>
              <a:rPr lang="pt-BR" dirty="0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586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19050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  <a:endParaRPr lang="pt-BR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1066800" y="274638"/>
            <a:ext cx="55626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dirty="0"/>
          </a:p>
          <a:p>
            <a:r>
              <a:rPr lang="pt-BR" dirty="0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496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899592" y="6381750"/>
            <a:ext cx="6949008" cy="476250"/>
          </a:xfrm>
        </p:spPr>
        <p:txBody>
          <a:bodyPr/>
          <a:lstStyle>
            <a:lvl1pPr>
              <a:defRPr/>
            </a:lvl1pPr>
          </a:lstStyle>
          <a:p>
            <a:endParaRPr lang="pt-BR" dirty="0"/>
          </a:p>
          <a:p>
            <a:r>
              <a:rPr lang="pt-BR" dirty="0"/>
              <a:t>©Direitos autorais reservados. Proibida reprodução sem a devida autorização.</a:t>
            </a:r>
            <a:endParaRPr lang="en-US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7924800" y="6237312"/>
            <a:ext cx="12192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E029600-20D0-4CC6-AC72-84CAE4B55957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629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  <a:endParaRPr lang="pt-BR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dirty="0"/>
          </a:p>
          <a:p>
            <a:r>
              <a:rPr lang="pt-BR" dirty="0"/>
              <a:t>©Direitos autorais reservados. Proibida reprodução sem a devida autorização.</a:t>
            </a:r>
            <a:endParaRPr lang="en-US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7924800" y="6237312"/>
            <a:ext cx="12192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CD131D7-B3A3-4914-B939-BB971F3D227E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455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1066800" y="1600200"/>
            <a:ext cx="3733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953000" y="1600200"/>
            <a:ext cx="3733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dirty="0"/>
          </a:p>
          <a:p>
            <a:r>
              <a:rPr lang="pt-BR" dirty="0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2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  <a:endParaRPr lang="pt-BR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dirty="0"/>
          </a:p>
          <a:p>
            <a:r>
              <a:rPr lang="pt-BR" dirty="0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83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pt-BR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dirty="0"/>
          </a:p>
          <a:p>
            <a:r>
              <a:rPr lang="pt-BR" dirty="0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889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dirty="0"/>
          </a:p>
          <a:p>
            <a:r>
              <a:rPr lang="pt-BR" dirty="0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31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dirty="0"/>
          </a:p>
          <a:p>
            <a:r>
              <a:rPr lang="pt-BR" dirty="0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475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  <a:endParaRPr lang="pt-BR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pt-BR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dirty="0"/>
          </a:p>
          <a:p>
            <a:r>
              <a:rPr lang="pt-BR" dirty="0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564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274638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00200"/>
            <a:ext cx="76200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43608" y="6309320"/>
            <a:ext cx="619268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endParaRPr lang="pt-BR" dirty="0"/>
          </a:p>
          <a:p>
            <a:r>
              <a:rPr lang="pt-BR" dirty="0"/>
              <a:t>©Direitos autorais reservados. Proibida reprodução sem a devida autorização.</a:t>
            </a:r>
            <a:endParaRPr lang="en-US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0D0599E-3CFF-47EE-A8B7-9EA033580142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308" y="6138661"/>
            <a:ext cx="651156" cy="69616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99CC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99CC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99CC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99CC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99CC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99CC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99CC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99CC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99CC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jetos-camargo.co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jetos-camargo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44624"/>
            <a:ext cx="7162800" cy="3067050"/>
          </a:xfrm>
        </p:spPr>
        <p:txBody>
          <a:bodyPr/>
          <a:lstStyle/>
          <a:p>
            <a:pPr algn="ctr"/>
            <a:r>
              <a:rPr lang="en-US" sz="4000" b="1" dirty="0" err="1">
                <a:solidFill>
                  <a:srgbClr val="C00000"/>
                </a:solidFill>
                <a:latin typeface="Century Gothic" pitchFamily="34" charset="0"/>
              </a:rPr>
              <a:t>Gerenciamento</a:t>
            </a:r>
            <a:r>
              <a:rPr lang="en-US" sz="4000" b="1" dirty="0">
                <a:solidFill>
                  <a:srgbClr val="C00000"/>
                </a:solidFill>
                <a:latin typeface="Century Gothic" pitchFamily="34" charset="0"/>
              </a:rPr>
              <a:t> de </a:t>
            </a:r>
            <a:r>
              <a:rPr lang="en-US" sz="4000" b="1" dirty="0" err="1">
                <a:solidFill>
                  <a:srgbClr val="C00000"/>
                </a:solidFill>
                <a:latin typeface="Century Gothic" pitchFamily="34" charset="0"/>
              </a:rPr>
              <a:t>Projetos</a:t>
            </a:r>
            <a:r>
              <a:rPr lang="en-US" sz="3200" b="1" dirty="0">
                <a:solidFill>
                  <a:srgbClr val="C00000"/>
                </a:solidFill>
                <a:latin typeface="Century Gothic" pitchFamily="34" charset="0"/>
              </a:rPr>
              <a:t>  </a:t>
            </a:r>
            <a:r>
              <a:rPr lang="en-US" sz="3200" b="1" dirty="0" err="1">
                <a:solidFill>
                  <a:srgbClr val="C00000"/>
                </a:solidFill>
                <a:latin typeface="Century Gothic" pitchFamily="34" charset="0"/>
              </a:rPr>
              <a:t>Fundamentos</a:t>
            </a:r>
            <a:r>
              <a:rPr lang="en-US" sz="3200" b="1" dirty="0">
                <a:solidFill>
                  <a:srgbClr val="C00000"/>
                </a:solidFill>
                <a:latin typeface="Century Gothic" pitchFamily="34" charset="0"/>
              </a:rPr>
              <a:t> e </a:t>
            </a:r>
            <a:r>
              <a:rPr lang="en-US" sz="3200" b="1" dirty="0" err="1">
                <a:solidFill>
                  <a:srgbClr val="C00000"/>
                </a:solidFill>
                <a:latin typeface="Century Gothic" pitchFamily="34" charset="0"/>
              </a:rPr>
              <a:t>Prática</a:t>
            </a:r>
            <a:r>
              <a:rPr lang="en-US" sz="3200" b="1" dirty="0">
                <a:solidFill>
                  <a:srgbClr val="C00000"/>
                </a:solidFill>
                <a:latin typeface="Century Gothic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entury Gothic" pitchFamily="34" charset="0"/>
              </a:rPr>
              <a:t>Integrada</a:t>
            </a:r>
            <a:br>
              <a:rPr lang="en-US" sz="3200" b="1" dirty="0">
                <a:solidFill>
                  <a:srgbClr val="C00000"/>
                </a:solidFill>
                <a:latin typeface="Century Gothic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entury Gothic" pitchFamily="34" charset="0"/>
              </a:rPr>
              <a:t>2ª </a:t>
            </a:r>
            <a:r>
              <a:rPr lang="en-US" sz="3200" b="1" dirty="0" err="1">
                <a:solidFill>
                  <a:srgbClr val="C00000"/>
                </a:solidFill>
                <a:latin typeface="Century Gothic" pitchFamily="34" charset="0"/>
              </a:rPr>
              <a:t>edição</a:t>
            </a:r>
            <a:br>
              <a:rPr lang="en-US" sz="3200" b="1" dirty="0">
                <a:solidFill>
                  <a:srgbClr val="C00000"/>
                </a:solidFill>
                <a:latin typeface="Century Gothic" pitchFamily="34" charset="0"/>
              </a:rPr>
            </a:br>
            <a:r>
              <a:rPr lang="en-US" sz="1100" b="1" dirty="0" err="1">
                <a:solidFill>
                  <a:srgbClr val="C00000"/>
                </a:solidFill>
                <a:latin typeface="Century Gothic" pitchFamily="34" charset="0"/>
              </a:rPr>
              <a:t>por</a:t>
            </a:r>
            <a:r>
              <a:rPr lang="en-US" sz="1100" b="1" dirty="0">
                <a:solidFill>
                  <a:srgbClr val="C00000"/>
                </a:solidFill>
                <a:latin typeface="Century Gothic" pitchFamily="34" charset="0"/>
              </a:rPr>
              <a:t>: </a:t>
            </a:r>
            <a:r>
              <a:rPr lang="en-US" sz="2000" b="1" dirty="0">
                <a:solidFill>
                  <a:srgbClr val="C00000"/>
                </a:solidFill>
                <a:latin typeface="Century Gothic" pitchFamily="34" charset="0"/>
              </a:rPr>
              <a:t>Marta Rocha Camargo, Ph.D., PMP</a:t>
            </a:r>
            <a:r>
              <a:rPr lang="en-US" sz="1100" b="1" baseline="96000" dirty="0">
                <a:solidFill>
                  <a:srgbClr val="C00000"/>
                </a:solidFill>
                <a:latin typeface="Century Gothic" pitchFamily="34" charset="0"/>
              </a:rPr>
              <a:t>®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729880"/>
            <a:ext cx="7162800" cy="2067272"/>
          </a:xfrm>
        </p:spPr>
        <p:txBody>
          <a:bodyPr/>
          <a:lstStyle/>
          <a:p>
            <a:pPr algn="ctr"/>
            <a:r>
              <a:rPr lang="pt-BR" dirty="0">
                <a:solidFill>
                  <a:schemeClr val="tx1"/>
                </a:solidFill>
                <a:latin typeface="Century Gothic" pitchFamily="34" charset="0"/>
              </a:rPr>
              <a:t>Parte II </a:t>
            </a:r>
          </a:p>
          <a:p>
            <a:pPr algn="ctr"/>
            <a:r>
              <a:rPr lang="pt-BR" dirty="0">
                <a:solidFill>
                  <a:schemeClr val="tx1"/>
                </a:solidFill>
                <a:latin typeface="Century Gothic" pitchFamily="34" charset="0"/>
              </a:rPr>
              <a:t>Capítulo 3: Nascimento de um Projeto – Pré-projeto e Iniciação</a:t>
            </a:r>
          </a:p>
          <a:p>
            <a:pPr algn="ctr"/>
            <a:endParaRPr lang="pt-BR" sz="1600" dirty="0">
              <a:solidFill>
                <a:srgbClr val="00B0F0"/>
              </a:solidFill>
              <a:latin typeface="Century Gothic" pitchFamily="34" charset="0"/>
            </a:endParaRPr>
          </a:p>
          <a:p>
            <a:r>
              <a:rPr lang="pt-BR" sz="1600" i="1" dirty="0">
                <a:solidFill>
                  <a:schemeClr val="tx1"/>
                </a:solidFill>
                <a:latin typeface="Century Gothic" pitchFamily="34" charset="0"/>
              </a:rPr>
              <a:t>Professor(a):</a:t>
            </a:r>
            <a:r>
              <a:rPr lang="pt-BR" dirty="0">
                <a:solidFill>
                  <a:schemeClr val="tx1"/>
                </a:solidFill>
                <a:latin typeface="Century Gothic" pitchFamily="34" charset="0"/>
              </a:rPr>
              <a:t> _______________________</a:t>
            </a:r>
          </a:p>
          <a:p>
            <a:r>
              <a:rPr lang="pt-BR" sz="1600" i="1" dirty="0">
                <a:solidFill>
                  <a:schemeClr val="tx1"/>
                </a:solidFill>
                <a:latin typeface="Century Gothic" pitchFamily="34" charset="0"/>
              </a:rPr>
              <a:t>Instituição: ________________________________________________</a:t>
            </a:r>
          </a:p>
          <a:p>
            <a:endParaRPr lang="pt-BR" sz="1600" i="1" dirty="0">
              <a:solidFill>
                <a:srgbClr val="00B0F0"/>
              </a:solidFill>
              <a:latin typeface="Century Gothic" pitchFamily="34" charset="0"/>
            </a:endParaRPr>
          </a:p>
          <a:p>
            <a:endParaRPr lang="pt-BR" dirty="0">
              <a:solidFill>
                <a:srgbClr val="00B0F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C00000"/>
                </a:solidFill>
              </a:rPr>
              <a:t>Iniciação</a:t>
            </a:r>
            <a:br>
              <a:rPr lang="pt-BR" dirty="0">
                <a:solidFill>
                  <a:srgbClr val="C00000"/>
                </a:solidFill>
              </a:rPr>
            </a:br>
            <a:r>
              <a:rPr lang="pt-BR" dirty="0">
                <a:solidFill>
                  <a:srgbClr val="C00000"/>
                </a:solidFill>
              </a:rPr>
              <a:t>Principais Atividades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>
                <a:solidFill>
                  <a:schemeClr val="tx1"/>
                </a:solidFill>
              </a:rPr>
              <a:t>Selecionar o gerente do projeto</a:t>
            </a:r>
          </a:p>
          <a:p>
            <a:r>
              <a:rPr lang="pt-BR" sz="2800" dirty="0">
                <a:solidFill>
                  <a:schemeClr val="tx1"/>
                </a:solidFill>
              </a:rPr>
              <a:t>Determinar a autoridade do gerente do projeto</a:t>
            </a:r>
          </a:p>
          <a:p>
            <a:r>
              <a:rPr lang="pt-BR" sz="2800" dirty="0">
                <a:solidFill>
                  <a:schemeClr val="tx1"/>
                </a:solidFill>
              </a:rPr>
              <a:t>Identificar as principais partes interessadas</a:t>
            </a:r>
          </a:p>
          <a:p>
            <a:r>
              <a:rPr lang="pt-BR" sz="2800" dirty="0">
                <a:solidFill>
                  <a:schemeClr val="tx1"/>
                </a:solidFill>
              </a:rPr>
              <a:t>Determinar objetivos mensuráveis</a:t>
            </a:r>
          </a:p>
          <a:p>
            <a:r>
              <a:rPr lang="pt-BR" sz="2800" dirty="0">
                <a:solidFill>
                  <a:schemeClr val="tx1"/>
                </a:solidFill>
              </a:rPr>
              <a:t>Obter aprovação do patrocinador (</a:t>
            </a:r>
            <a:r>
              <a:rPr lang="pt-BR" sz="2800" i="1" dirty="0" err="1">
                <a:solidFill>
                  <a:schemeClr val="tx1"/>
                </a:solidFill>
              </a:rPr>
              <a:t>sponsor</a:t>
            </a:r>
            <a:r>
              <a:rPr lang="pt-BR" sz="2800" dirty="0">
                <a:solidFill>
                  <a:schemeClr val="tx1"/>
                </a:solidFill>
              </a:rPr>
              <a:t>)</a:t>
            </a:r>
          </a:p>
          <a:p>
            <a:r>
              <a:rPr lang="pt-BR" sz="2800" dirty="0"/>
              <a:t>Elaborar o Termo de Abertura do projeto</a:t>
            </a: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  <a:p>
            <a:r>
              <a:rPr lang="pt-BR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864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C00000"/>
                </a:solidFill>
              </a:rPr>
              <a:t>Iniciação</a:t>
            </a:r>
            <a:br>
              <a:rPr lang="pt-BR" dirty="0">
                <a:solidFill>
                  <a:srgbClr val="C00000"/>
                </a:solidFill>
              </a:rPr>
            </a:br>
            <a:r>
              <a:rPr lang="pt-BR" dirty="0">
                <a:solidFill>
                  <a:srgbClr val="C00000"/>
                </a:solidFill>
              </a:rPr>
              <a:t>Termo de Abertura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>
                <a:solidFill>
                  <a:schemeClr val="tx1"/>
                </a:solidFill>
              </a:rPr>
              <a:t>Nenhum projeto pode ser iniciado sem um Termo de Abertura com a assinatura de um patrocinador.</a:t>
            </a:r>
          </a:p>
          <a:p>
            <a:r>
              <a:rPr lang="pt-BR" sz="2400" dirty="0">
                <a:solidFill>
                  <a:schemeClr val="tx1"/>
                </a:solidFill>
              </a:rPr>
              <a:t>Sem esse documento confirmando que há um patrocinador, o gerente de projeto não tem fundos disponíveis para o projeto, e sem dinheiro especificamente alocado nenhum projeto tem condições de ser concluído ou sequer existir.</a:t>
            </a:r>
            <a:endParaRPr lang="pt-BR" sz="240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  <a:p>
            <a:r>
              <a:rPr lang="pt-BR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498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solidFill>
                  <a:srgbClr val="C00000"/>
                </a:solidFill>
              </a:rPr>
              <a:t>Iniciação</a:t>
            </a:r>
            <a:br>
              <a:rPr lang="pt-BR" sz="3600" dirty="0">
                <a:solidFill>
                  <a:srgbClr val="C00000"/>
                </a:solidFill>
              </a:rPr>
            </a:br>
            <a:r>
              <a:rPr lang="pt-BR" sz="3600" dirty="0">
                <a:solidFill>
                  <a:srgbClr val="C00000"/>
                </a:solidFill>
              </a:rPr>
              <a:t>Exemplo de Termo de Abertura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Formato pode variar, dependendo do negócio e da empresa.</a:t>
            </a:r>
          </a:p>
          <a:p>
            <a:pPr lvl="1"/>
            <a:r>
              <a:rPr lang="pt-BR" dirty="0"/>
              <a:t>Formulário genérico na página 28 do livro.</a:t>
            </a: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  <a:p>
            <a:r>
              <a:rPr lang="pt-BR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97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C00000"/>
                </a:solidFill>
              </a:rPr>
              <a:t>Iniciação</a:t>
            </a:r>
            <a:br>
              <a:rPr lang="pt-BR" dirty="0">
                <a:solidFill>
                  <a:srgbClr val="C00000"/>
                </a:solidFill>
              </a:rPr>
            </a:br>
            <a:r>
              <a:rPr lang="pt-BR" dirty="0">
                <a:solidFill>
                  <a:srgbClr val="C00000"/>
                </a:solidFill>
              </a:rPr>
              <a:t>Na prática...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PMBOK recomenda que o Termo de Abertura seja criado pelo patrocinador, porém, hoje em dia, isso varia muito:</a:t>
            </a:r>
          </a:p>
          <a:p>
            <a:pPr lvl="1"/>
            <a:r>
              <a:rPr lang="pt-BR" dirty="0"/>
              <a:t>Pode ser criado pelo gerente do projeto que passa para o patrocinador para aprovação e assinatura.</a:t>
            </a:r>
          </a:p>
          <a:p>
            <a:pPr lvl="1"/>
            <a:r>
              <a:rPr lang="pt-BR" dirty="0"/>
              <a:t>Pode ser gerado automaticamente pelo sistema de gestão de projetos da empresa ou organização.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  <a:p>
            <a:r>
              <a:rPr lang="pt-BR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118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/>
          <a:lstStyle/>
          <a:p>
            <a:r>
              <a:rPr lang="pt-BR" sz="3200" dirty="0">
                <a:solidFill>
                  <a:srgbClr val="C00000"/>
                </a:solidFill>
              </a:rPr>
              <a:t>Iniciação</a:t>
            </a:r>
            <a:br>
              <a:rPr lang="pt-BR" sz="3200" dirty="0">
                <a:solidFill>
                  <a:srgbClr val="C00000"/>
                </a:solidFill>
              </a:rPr>
            </a:br>
            <a:r>
              <a:rPr lang="pt-BR" sz="3200" dirty="0">
                <a:solidFill>
                  <a:srgbClr val="C00000"/>
                </a:solidFill>
              </a:rPr>
              <a:t>Exemplo de um Termo de Abertura preenchido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Veja exemplo de um Termo de Abertura para um projeto de </a:t>
            </a:r>
            <a:r>
              <a:rPr lang="pt-BR" i="1" dirty="0"/>
              <a:t>Solução para Gestão de ISS.</a:t>
            </a:r>
          </a:p>
          <a:p>
            <a:pPr lvl="1"/>
            <a:r>
              <a:rPr lang="pt-BR" dirty="0"/>
              <a:t>Na página 29 do livro</a:t>
            </a:r>
          </a:p>
          <a:p>
            <a:r>
              <a:rPr lang="pt-BR" dirty="0"/>
              <a:t>Observe o tipo de informações incluídas em cada campo do formulário.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  <a:p>
            <a:r>
              <a:rPr lang="pt-BR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501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C00000"/>
                </a:solidFill>
              </a:rPr>
              <a:t>Iniciação</a:t>
            </a:r>
            <a:br>
              <a:rPr lang="pt-BR" dirty="0">
                <a:solidFill>
                  <a:srgbClr val="C00000"/>
                </a:solidFill>
              </a:rPr>
            </a:br>
            <a:r>
              <a:rPr lang="pt-BR" dirty="0">
                <a:solidFill>
                  <a:srgbClr val="C00000"/>
                </a:solidFill>
              </a:rPr>
              <a:t>Aplicação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 equipe do projeto de sustentabilidade à rede de supermercados A – loja 1 está pronta para elaborar o Termo de Abertura</a:t>
            </a:r>
          </a:p>
          <a:p>
            <a:pPr lvl="1"/>
            <a:r>
              <a:rPr lang="pt-BR" dirty="0"/>
              <a:t> Veja Termo de Abertura completo para esse projeto na página 37 do livro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  <a:p>
            <a:r>
              <a:rPr lang="pt-BR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1072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C00000"/>
                </a:solidFill>
              </a:rPr>
              <a:t>Iniciação</a:t>
            </a:r>
            <a:br>
              <a:rPr lang="pt-BR" dirty="0">
                <a:solidFill>
                  <a:srgbClr val="C00000"/>
                </a:solidFill>
              </a:rPr>
            </a:br>
            <a:r>
              <a:rPr lang="pt-BR" dirty="0">
                <a:solidFill>
                  <a:srgbClr val="C00000"/>
                </a:solidFill>
              </a:rPr>
              <a:t>Exercícios (p. 39 do livro) 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b="1" dirty="0"/>
              <a:t>Início do projeto da reforma da loja de roupas femininas</a:t>
            </a:r>
          </a:p>
          <a:p>
            <a:r>
              <a:rPr lang="pt-BR" sz="2800" dirty="0"/>
              <a:t>Leia as informações preliminares sobre o projeto da reforma da loja nas </a:t>
            </a:r>
            <a:r>
              <a:rPr lang="pt-BR" sz="2800" b="1" dirty="0">
                <a:solidFill>
                  <a:srgbClr val="FF0000"/>
                </a:solidFill>
              </a:rPr>
              <a:t>páginas 38 e 39 </a:t>
            </a:r>
            <a:r>
              <a:rPr lang="pt-BR" sz="2800" dirty="0"/>
              <a:t>do livro. </a:t>
            </a:r>
            <a:endParaRPr lang="pt-BR" sz="2800" b="1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  <a:p>
            <a:r>
              <a:rPr lang="pt-BR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959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solidFill>
                  <a:srgbClr val="C00000"/>
                </a:solidFill>
              </a:rPr>
              <a:t>Iniciação</a:t>
            </a:r>
            <a:br>
              <a:rPr lang="pt-BR" sz="3600" dirty="0">
                <a:solidFill>
                  <a:srgbClr val="C00000"/>
                </a:solidFill>
              </a:rPr>
            </a:br>
            <a:r>
              <a:rPr lang="pt-BR" sz="3600" dirty="0">
                <a:solidFill>
                  <a:srgbClr val="C00000"/>
                </a:solidFill>
              </a:rPr>
              <a:t>Exercícios</a:t>
            </a: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  <a:p>
            <a:r>
              <a:rPr lang="pt-BR"/>
              <a:t>©Direitos autorais reservados. Proibida reprodução sem a devida autorização.</a:t>
            </a:r>
            <a:endParaRPr lang="en-US" dirty="0"/>
          </a:p>
        </p:txBody>
      </p:sp>
      <p:sp>
        <p:nvSpPr>
          <p:cNvPr id="7" name="Marcador de Posição de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Material de Apoio</a:t>
            </a:r>
          </a:p>
          <a:p>
            <a:pPr lvl="1"/>
            <a:r>
              <a:rPr lang="pt-BR" dirty="0"/>
              <a:t>Baixe o arquivo </a:t>
            </a:r>
            <a:r>
              <a:rPr lang="pt-BR" b="1" dirty="0"/>
              <a:t>Termo de Abertura</a:t>
            </a:r>
            <a:r>
              <a:rPr lang="pt-BR" dirty="0"/>
              <a:t>, na pasta </a:t>
            </a:r>
            <a:r>
              <a:rPr lang="pt-BR" i="1" dirty="0"/>
              <a:t>Exercícios </a:t>
            </a:r>
            <a:r>
              <a:rPr lang="pt-BR" dirty="0"/>
              <a:t>deste capítulo</a:t>
            </a:r>
            <a:r>
              <a:rPr lang="pt-BR" i="1" dirty="0"/>
              <a:t> </a:t>
            </a:r>
            <a:r>
              <a:rPr lang="pt-BR" dirty="0"/>
              <a:t>em </a:t>
            </a:r>
            <a:r>
              <a:rPr lang="pt-BR" i="1" dirty="0"/>
              <a:t>Conteúdos extras</a:t>
            </a:r>
            <a:r>
              <a:rPr lang="pt-BR" dirty="0"/>
              <a:t>, em </a:t>
            </a:r>
          </a:p>
          <a:p>
            <a:pPr marL="857250" lvl="2" indent="0">
              <a:buNone/>
            </a:pPr>
            <a:r>
              <a:rPr lang="pt-BR" dirty="0">
                <a:hlinkClick r:id="rId2"/>
              </a:rPr>
              <a:t>www.projetos-camargo.com</a:t>
            </a:r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26014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C00000"/>
                </a:solidFill>
              </a:rPr>
              <a:t>Iniciação</a:t>
            </a:r>
            <a:br>
              <a:rPr lang="pt-BR" dirty="0">
                <a:solidFill>
                  <a:srgbClr val="C00000"/>
                </a:solidFill>
              </a:rPr>
            </a:br>
            <a:r>
              <a:rPr lang="pt-BR" dirty="0">
                <a:solidFill>
                  <a:srgbClr val="C00000"/>
                </a:solidFill>
              </a:rPr>
              <a:t>Exercícios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2400" dirty="0">
                <a:solidFill>
                  <a:schemeClr val="tx1"/>
                </a:solidFill>
              </a:rPr>
              <a:t>Faça o Termo de Abertura contendo as seguintes informações:</a:t>
            </a:r>
          </a:p>
          <a:p>
            <a:pPr lvl="1">
              <a:buFont typeface="+mj-lt"/>
              <a:buAutoNum type="alphaLcParenR"/>
            </a:pPr>
            <a:r>
              <a:rPr lang="pt-BR" sz="2000" dirty="0">
                <a:solidFill>
                  <a:schemeClr val="tx1"/>
                </a:solidFill>
              </a:rPr>
              <a:t>Título e descrição do projeto.</a:t>
            </a:r>
          </a:p>
          <a:p>
            <a:pPr lvl="1">
              <a:buFont typeface="+mj-lt"/>
              <a:buAutoNum type="alphaLcParenR"/>
            </a:pPr>
            <a:r>
              <a:rPr lang="pt-BR" sz="2000" dirty="0">
                <a:solidFill>
                  <a:schemeClr val="tx1"/>
                </a:solidFill>
              </a:rPr>
              <a:t>Gerente do projeto designado e nível de autoridade no projeto.</a:t>
            </a:r>
          </a:p>
          <a:p>
            <a:pPr lvl="1">
              <a:buFont typeface="+mj-lt"/>
              <a:buAutoNum type="alphaLcParenR"/>
            </a:pPr>
            <a:r>
              <a:rPr lang="pt-BR" sz="2000" dirty="0">
                <a:solidFill>
                  <a:schemeClr val="tx1"/>
                </a:solidFill>
              </a:rPr>
              <a:t>Motivação ou justifi cativa do projeto.</a:t>
            </a:r>
          </a:p>
          <a:p>
            <a:pPr lvl="1">
              <a:buFont typeface="+mj-lt"/>
              <a:buAutoNum type="alphaLcParenR"/>
            </a:pPr>
            <a:r>
              <a:rPr lang="pt-BR" sz="2000" dirty="0">
                <a:solidFill>
                  <a:schemeClr val="tx1"/>
                </a:solidFill>
              </a:rPr>
              <a:t>Objetivo do projeto.</a:t>
            </a:r>
          </a:p>
          <a:p>
            <a:pPr lvl="1">
              <a:buFont typeface="+mj-lt"/>
              <a:buAutoNum type="alphaLcParenR"/>
            </a:pPr>
            <a:r>
              <a:rPr lang="pt-BR" sz="2000" dirty="0">
                <a:solidFill>
                  <a:schemeClr val="tx1"/>
                </a:solidFill>
              </a:rPr>
              <a:t>Principais partes interessadas (</a:t>
            </a:r>
            <a:r>
              <a:rPr lang="pt-BR" sz="2000" i="1" dirty="0" err="1">
                <a:solidFill>
                  <a:schemeClr val="tx1"/>
                </a:solidFill>
              </a:rPr>
              <a:t>stakeholders</a:t>
            </a:r>
            <a:r>
              <a:rPr lang="pt-BR" sz="2000" dirty="0">
                <a:solidFill>
                  <a:schemeClr val="tx1"/>
                </a:solidFill>
              </a:rPr>
              <a:t>) no projeto.</a:t>
            </a:r>
          </a:p>
          <a:p>
            <a:pPr lvl="1">
              <a:buFont typeface="+mj-lt"/>
              <a:buAutoNum type="alphaLcParenR"/>
            </a:pPr>
            <a:r>
              <a:rPr lang="pt-BR" sz="2000" dirty="0">
                <a:solidFill>
                  <a:schemeClr val="tx1"/>
                </a:solidFill>
              </a:rPr>
              <a:t>Recursos já alocados ao projeto.</a:t>
            </a:r>
          </a:p>
          <a:p>
            <a:pPr lvl="1">
              <a:buFont typeface="+mj-lt"/>
              <a:buAutoNum type="alphaLcParenR"/>
            </a:pPr>
            <a:r>
              <a:rPr lang="pt-BR" sz="2000" dirty="0">
                <a:solidFill>
                  <a:schemeClr val="tx1"/>
                </a:solidFill>
              </a:rPr>
              <a:t>Produtos ou resultados do projeto.</a:t>
            </a:r>
            <a:endParaRPr lang="pt-BR" sz="200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  <a:p>
            <a:r>
              <a:rPr lang="pt-BR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892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C00000"/>
                </a:solidFill>
              </a:rPr>
              <a:t>Nascimento de um Projeto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2400" b="1" dirty="0">
                <a:solidFill>
                  <a:schemeClr val="tx1"/>
                </a:solidFill>
              </a:rPr>
              <a:t>OBJETIVOS DE APRENDIZAGEM</a:t>
            </a:r>
          </a:p>
          <a:p>
            <a:pPr lvl="1"/>
            <a:r>
              <a:rPr lang="pt-BR" sz="2000" dirty="0">
                <a:solidFill>
                  <a:schemeClr val="tx1"/>
                </a:solidFill>
              </a:rPr>
              <a:t>Após o estudo deste capítulo, você será capaz de:</a:t>
            </a:r>
          </a:p>
          <a:p>
            <a:pPr lvl="1"/>
            <a:r>
              <a:rPr lang="pt-BR" sz="2000" dirty="0">
                <a:solidFill>
                  <a:schemeClr val="tx1"/>
                </a:solidFill>
              </a:rPr>
              <a:t>Entender a origem dos projetos em empresas e organizações.</a:t>
            </a:r>
          </a:p>
          <a:p>
            <a:pPr lvl="1"/>
            <a:r>
              <a:rPr lang="pt-BR" sz="2000" dirty="0">
                <a:solidFill>
                  <a:schemeClr val="tx1"/>
                </a:solidFill>
              </a:rPr>
              <a:t>Coletar informações necessárias para obter a autorização para iniciar um novo projeto.</a:t>
            </a:r>
          </a:p>
          <a:p>
            <a:pPr lvl="1"/>
            <a:r>
              <a:rPr lang="pt-BR" sz="2000" dirty="0">
                <a:solidFill>
                  <a:schemeClr val="tx1"/>
                </a:solidFill>
              </a:rPr>
              <a:t>Desenvolver a documentação necessária para iniciar um projeto – o Termo de Abertura.</a:t>
            </a:r>
            <a:endParaRPr lang="pt-BR" sz="200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  <a:p>
            <a:r>
              <a:rPr lang="pt-BR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264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C00000"/>
                </a:solidFill>
              </a:rPr>
              <a:t>Pré-Projeto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Há uma fase anterior ao início do projeto chamada pré-projeto. </a:t>
            </a:r>
          </a:p>
          <a:p>
            <a:r>
              <a:rPr lang="pt-B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Nessa fase, há um estudo ou uma avaliação de ideias que são transformadas em propostas de projeto.</a:t>
            </a:r>
            <a:endParaRPr lang="pt-BR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  <a:p>
            <a:r>
              <a:rPr lang="pt-BR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817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C00000"/>
                </a:solidFill>
              </a:rPr>
              <a:t>Pré-Projeto – Origens de um Projeto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800" i="1" dirty="0">
                <a:solidFill>
                  <a:schemeClr val="tx1"/>
                </a:solidFill>
              </a:rPr>
              <a:t>Necessidades do negócio</a:t>
            </a:r>
            <a:r>
              <a:rPr lang="pt-BR" sz="1800" dirty="0">
                <a:solidFill>
                  <a:schemeClr val="tx1"/>
                </a:solidFill>
              </a:rPr>
              <a:t>: o projeto irá atender a uma demanda do mercado, necessidades específicas de algum cliente, avanços tecnológicos, requisitos legais ou novas regulamentações governamentais.</a:t>
            </a:r>
          </a:p>
          <a:p>
            <a:r>
              <a:rPr lang="pt-BR" sz="1800" i="1" dirty="0">
                <a:solidFill>
                  <a:schemeClr val="tx1"/>
                </a:solidFill>
              </a:rPr>
              <a:t>Alinhamento com as estratégias da empresa</a:t>
            </a:r>
            <a:r>
              <a:rPr lang="pt-BR" sz="1800" dirty="0">
                <a:solidFill>
                  <a:schemeClr val="tx1"/>
                </a:solidFill>
              </a:rPr>
              <a:t>: o projeto é necessário para atingir alguma meta estratégica da empresa, pela qual ela deseja se tornar líder em um determinado segmento de mercado ou simplesmente se manter competitiva.</a:t>
            </a:r>
          </a:p>
          <a:p>
            <a:r>
              <a:rPr lang="pt-BR" sz="1800" i="1">
                <a:solidFill>
                  <a:schemeClr val="tx1"/>
                </a:solidFill>
              </a:rPr>
              <a:t>Necessidades organizacionais</a:t>
            </a:r>
            <a:r>
              <a:rPr lang="pt-BR" sz="1800">
                <a:solidFill>
                  <a:schemeClr val="tx1"/>
                </a:solidFill>
              </a:rPr>
              <a:t>: </a:t>
            </a:r>
            <a:r>
              <a:rPr lang="pt-BR" sz="1800" dirty="0">
                <a:solidFill>
                  <a:schemeClr val="tx1"/>
                </a:solidFill>
              </a:rPr>
              <a:t>o projeto é necessário para implantar uma melhoria dos sistemas internos ou será a solução de um problema que está afetando a produtividade da empresa.</a:t>
            </a:r>
            <a:endParaRPr lang="pt-BR" sz="180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  <a:p>
            <a:r>
              <a:rPr lang="pt-BR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401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C00000"/>
                </a:solidFill>
              </a:rPr>
              <a:t>Pré-Projeto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tipo de documentação elaborado nas propostas de pré-projeto irá variar, dependendo da empresa ou organização e do tipo de produto ou serviço com que trabalha.</a:t>
            </a:r>
          </a:p>
          <a:p>
            <a:pPr lvl="1"/>
            <a:r>
              <a:rPr lang="pt-BR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Por exemplo, para um projeto interno, a fase de pré-projeto pode ser constituída por um estudo de viabilidade no qual o departamento solicitante indica o que será necessário no projeto para que se alcance uma melhoria interna que trará benefícios à empresa.</a:t>
            </a:r>
          </a:p>
          <a:p>
            <a:r>
              <a:rPr lang="pt-BR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Estudos de viabilidade também são úteis para analisar a possibilidade de lançar um novo produto no mercado. Outra forma de escolher projetos são as análises estratégicas do mercado, acompanhadas de estudos de viabilidade financeira para o produto do projeto no mercado desejado.</a:t>
            </a: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  <a:p>
            <a:r>
              <a:rPr lang="pt-BR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732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C00000"/>
                </a:solidFill>
              </a:rPr>
              <a:t>Pré-projeto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Exemplos dessas análises na fase de pré-projeto encontram-se no Apêndice A do livro e na pasta de conteúdos extras em </a:t>
            </a:r>
            <a:r>
              <a:rPr lang="pt-BR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www.projetos-camargo.com</a:t>
            </a:r>
            <a:r>
              <a:rPr lang="pt-B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pt-BR" dirty="0"/>
          </a:p>
          <a:p>
            <a:endParaRPr lang="pt-BR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  <a:p>
            <a:r>
              <a:rPr lang="pt-BR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281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C00000"/>
                </a:solidFill>
              </a:rPr>
              <a:t>Pré-Projeto</a:t>
            </a:r>
            <a:br>
              <a:rPr lang="pt-BR" dirty="0">
                <a:solidFill>
                  <a:srgbClr val="C00000"/>
                </a:solidFill>
              </a:rPr>
            </a:br>
            <a:r>
              <a:rPr lang="pt-BR" dirty="0">
                <a:solidFill>
                  <a:srgbClr val="C00000"/>
                </a:solidFill>
              </a:rPr>
              <a:t>Aplicação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 partir de agora, iremos realizar um projeto na seção de Aplicação de cada capítulo.</a:t>
            </a:r>
          </a:p>
          <a:p>
            <a:r>
              <a:rPr lang="pt-BR" dirty="0"/>
              <a:t>O projeto em questão será a implantação de práticas de sustentabilidade a uma rede de supermercados A.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  <a:p>
            <a:r>
              <a:rPr lang="pt-BR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742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C00000"/>
                </a:solidFill>
              </a:rPr>
              <a:t>Pré-Projeto</a:t>
            </a:r>
            <a:br>
              <a:rPr lang="pt-BR" dirty="0">
                <a:solidFill>
                  <a:srgbClr val="C00000"/>
                </a:solidFill>
              </a:rPr>
            </a:br>
            <a:r>
              <a:rPr lang="pt-BR" dirty="0">
                <a:solidFill>
                  <a:srgbClr val="C00000"/>
                </a:solidFill>
              </a:rPr>
              <a:t>Aplicação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projeto de implantação de práticas de sustentabilidade à rede de supermercados A servirá como um estudo de caso para a aplicação dos conceitos de gerenciamento de projetos de cada capítulo do livro.</a:t>
            </a:r>
          </a:p>
          <a:p>
            <a:r>
              <a:rPr lang="pt-BR" dirty="0"/>
              <a:t>Vejamos como a ideia se originou para o projeto e quem fará parte dele...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  <a:p>
            <a:r>
              <a:rPr lang="pt-BR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923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C00000"/>
                </a:solidFill>
              </a:rPr>
              <a:t>Pré-Projeto</a:t>
            </a:r>
            <a:br>
              <a:rPr lang="pt-BR" dirty="0">
                <a:solidFill>
                  <a:srgbClr val="C00000"/>
                </a:solidFill>
              </a:rPr>
            </a:br>
            <a:r>
              <a:rPr lang="pt-BR" dirty="0">
                <a:solidFill>
                  <a:srgbClr val="C00000"/>
                </a:solidFill>
              </a:rPr>
              <a:t>Aplicação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Pré-projeto para a rede de supermercados A.</a:t>
            </a:r>
          </a:p>
          <a:p>
            <a:pPr lvl="1"/>
            <a:r>
              <a:rPr lang="pt-BR" dirty="0"/>
              <a:t>Vejamos a </a:t>
            </a:r>
            <a:r>
              <a:rPr lang="pt-BR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Proposta para Implantação de Prática de Sustentabilidade</a:t>
            </a:r>
          </a:p>
          <a:p>
            <a:pPr lvl="3"/>
            <a:r>
              <a:rPr lang="pt-BR" dirty="0"/>
              <a:t>página 26 do livro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  <a:p>
            <a:r>
              <a:rPr lang="pt-BR"/>
              <a:t>©Direitos autorais reservados. Proibida reprodução sem a devida autorização.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046082"/>
      </p:ext>
    </p:extLst>
  </p:cSld>
  <p:clrMapOvr>
    <a:masterClrMapping/>
  </p:clrMapOvr>
</p:sld>
</file>

<file path=ppt/theme/theme1.xml><?xml version="1.0" encoding="utf-8"?>
<a:theme xmlns:a="http://schemas.openxmlformats.org/drawingml/2006/main" name="BizBinder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a do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BizBinder</Template>
  <TotalTime>450</TotalTime>
  <Words>1028</Words>
  <Application>Microsoft Office PowerPoint</Application>
  <PresentationFormat>Apresentação na tela (4:3)</PresentationFormat>
  <Paragraphs>109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1" baseType="lpstr">
      <vt:lpstr>Arial</vt:lpstr>
      <vt:lpstr>Century Gothic</vt:lpstr>
      <vt:lpstr>BizBinder</vt:lpstr>
      <vt:lpstr>Gerenciamento de Projetos  Fundamentos e Prática Integrada 2ª edição por: Marta Rocha Camargo, Ph.D., PMP®</vt:lpstr>
      <vt:lpstr>Nascimento de um Projeto</vt:lpstr>
      <vt:lpstr>Pré-Projeto</vt:lpstr>
      <vt:lpstr>Pré-Projeto – Origens de um Projeto</vt:lpstr>
      <vt:lpstr>Pré-Projeto</vt:lpstr>
      <vt:lpstr>Pré-projeto</vt:lpstr>
      <vt:lpstr>Pré-Projeto Aplicação</vt:lpstr>
      <vt:lpstr>Pré-Projeto Aplicação</vt:lpstr>
      <vt:lpstr>Pré-Projeto Aplicação</vt:lpstr>
      <vt:lpstr>Iniciação Principais Atividades</vt:lpstr>
      <vt:lpstr>Iniciação Termo de Abertura</vt:lpstr>
      <vt:lpstr>Iniciação Exemplo de Termo de Abertura</vt:lpstr>
      <vt:lpstr>Iniciação Na prática...</vt:lpstr>
      <vt:lpstr>Iniciação Exemplo de um Termo de Abertura preenchido</vt:lpstr>
      <vt:lpstr>Iniciação Aplicação</vt:lpstr>
      <vt:lpstr>Iniciação Exercícios (p. 39 do livro) </vt:lpstr>
      <vt:lpstr>Iniciação Exercícios</vt:lpstr>
      <vt:lpstr>Iniciação Exercícios</vt:lpstr>
    </vt:vector>
  </TitlesOfParts>
  <Company>Brainy Betty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Binder</dc:title>
  <dc:creator>marta</dc:creator>
  <cp:lastModifiedBy>marta camargo</cp:lastModifiedBy>
  <cp:revision>57</cp:revision>
  <dcterms:created xsi:type="dcterms:W3CDTF">2013-12-22T09:44:15Z</dcterms:created>
  <dcterms:modified xsi:type="dcterms:W3CDTF">2018-01-08T20:33:33Z</dcterms:modified>
</cp:coreProperties>
</file>