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80" r:id="rId4"/>
    <p:sldId id="281" r:id="rId5"/>
    <p:sldId id="275" r:id="rId6"/>
    <p:sldId id="283" r:id="rId7"/>
    <p:sldId id="267" r:id="rId8"/>
    <p:sldId id="284" r:id="rId9"/>
    <p:sldId id="265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CC33"/>
    <a:srgbClr val="66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45C988-A569-4B28-8238-2BAC02884E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4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95400" y="533400"/>
            <a:ext cx="7162800" cy="30670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66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3600" b="0" baseline="0">
                <a:latin typeface="+mn-lt"/>
              </a:defRPr>
            </a:lvl1pPr>
          </a:lstStyle>
          <a:p>
            <a:pPr lvl="0"/>
            <a:r>
              <a:rPr lang="pt-PT" noProof="0" dirty="0"/>
              <a:t>Gerenciamento de </a:t>
            </a:r>
            <a:r>
              <a:rPr lang="pt-PT" noProof="0" dirty="0" err="1"/>
              <a:t>Projetos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Fundamentos e Prática Integrada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por </a:t>
            </a:r>
            <a:r>
              <a:rPr lang="pt-PT" noProof="0" dirty="0" err="1"/>
              <a:t>Profa</a:t>
            </a:r>
            <a:r>
              <a:rPr lang="pt-PT" noProof="0" dirty="0"/>
              <a:t>. Dra. Marta Rocha Camargo, </a:t>
            </a:r>
            <a:r>
              <a:rPr lang="pt-PT" noProof="0" dirty="0" err="1"/>
              <a:t>ph.D.</a:t>
            </a:r>
            <a:r>
              <a:rPr lang="pt-PT" noProof="0" dirty="0"/>
              <a:t> e PMP ®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95400" y="3810000"/>
            <a:ext cx="7162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0099CC"/>
                </a:solidFill>
              </a:defRPr>
            </a:lvl1pPr>
          </a:lstStyle>
          <a:p>
            <a:pPr lvl="0"/>
            <a:r>
              <a:rPr lang="pt-PT" noProof="0" dirty="0"/>
              <a:t>Capítulo 1</a:t>
            </a:r>
            <a:endParaRPr lang="en-US" noProof="0" dirty="0"/>
          </a:p>
        </p:txBody>
      </p:sp>
      <p:sp>
        <p:nvSpPr>
          <p:cNvPr id="3" name="CaixaDeTexto 2"/>
          <p:cNvSpPr txBox="1"/>
          <p:nvPr userDrawn="1"/>
        </p:nvSpPr>
        <p:spPr>
          <a:xfrm>
            <a:off x="1691680" y="6479758"/>
            <a:ext cx="547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</a:t>
            </a:r>
            <a:r>
              <a:rPr lang="en-US" sz="1100" dirty="0" err="1"/>
              <a:t>Direitos</a:t>
            </a:r>
            <a:r>
              <a:rPr lang="en-US" sz="1100" dirty="0"/>
              <a:t> </a:t>
            </a:r>
            <a:r>
              <a:rPr lang="en-US" sz="1100" dirty="0" err="1"/>
              <a:t>autorais</a:t>
            </a:r>
            <a:r>
              <a:rPr lang="en-US" sz="1100" dirty="0"/>
              <a:t> </a:t>
            </a:r>
            <a:r>
              <a:rPr lang="en-US" sz="1100" dirty="0" err="1"/>
              <a:t>reservados</a:t>
            </a:r>
            <a:r>
              <a:rPr lang="en-US" sz="1100" dirty="0"/>
              <a:t>. </a:t>
            </a:r>
            <a:r>
              <a:rPr lang="en-US" sz="1100" dirty="0" err="1"/>
              <a:t>Proibida</a:t>
            </a:r>
            <a:r>
              <a:rPr lang="en-US" sz="1100" dirty="0"/>
              <a:t> </a:t>
            </a:r>
            <a:r>
              <a:rPr lang="en-US" sz="1100" dirty="0" err="1"/>
              <a:t>reprodução</a:t>
            </a:r>
            <a:r>
              <a:rPr lang="en-US" sz="1100" dirty="0"/>
              <a:t> </a:t>
            </a:r>
            <a:r>
              <a:rPr lang="en-US" sz="1100" dirty="0" err="1"/>
              <a:t>sem</a:t>
            </a:r>
            <a:r>
              <a:rPr lang="en-US" sz="1100" dirty="0"/>
              <a:t> a </a:t>
            </a:r>
            <a:r>
              <a:rPr lang="en-US" sz="1100" dirty="0" err="1"/>
              <a:t>devida</a:t>
            </a:r>
            <a:r>
              <a:rPr lang="en-US" sz="1100" dirty="0"/>
              <a:t> </a:t>
            </a:r>
            <a:r>
              <a:rPr lang="en-US" sz="1100" dirty="0" err="1"/>
              <a:t>autorização</a:t>
            </a:r>
            <a:r>
              <a:rPr lang="en-US" sz="1100" dirty="0"/>
              <a:t>.</a:t>
            </a:r>
            <a:endParaRPr lang="pt-BR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8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19050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5626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9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99592" y="6381750"/>
            <a:ext cx="6949008" cy="47625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237312"/>
            <a:ext cx="1219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029600-20D0-4CC6-AC72-84CAE4B559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237312"/>
            <a:ext cx="1219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131D7-B3A3-4914-B939-BB971F3D227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3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3608" y="6309320"/>
            <a:ext cx="61926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78FAEF3-4054-43EE-9628-9495CF3EA92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707" y="6096916"/>
            <a:ext cx="675093" cy="7217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44624"/>
            <a:ext cx="7162800" cy="3067050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Century Gothic" pitchFamily="34" charset="0"/>
              </a:rPr>
              <a:t>Gerenciamento</a:t>
            </a:r>
            <a:r>
              <a:rPr lang="en-US" sz="4000" b="1" dirty="0">
                <a:solidFill>
                  <a:srgbClr val="C00000"/>
                </a:solidFill>
                <a:latin typeface="Century Gothic" pitchFamily="34" charset="0"/>
              </a:rPr>
              <a:t> de </a:t>
            </a:r>
            <a:r>
              <a:rPr lang="en-US" sz="4000" b="1" dirty="0" err="1">
                <a:solidFill>
                  <a:srgbClr val="C00000"/>
                </a:solidFill>
                <a:latin typeface="Century Gothic" pitchFamily="34" charset="0"/>
              </a:rPr>
              <a:t>Projetos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Fundamentos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e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Prática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Integrada</a:t>
            </a:r>
            <a:b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2ª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edição</a:t>
            </a:r>
            <a:b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n-US" sz="1100" b="1" dirty="0" err="1">
                <a:solidFill>
                  <a:srgbClr val="C00000"/>
                </a:solidFill>
                <a:latin typeface="Century Gothic" pitchFamily="34" charset="0"/>
              </a:rPr>
              <a:t>por</a:t>
            </a:r>
            <a:r>
              <a:rPr lang="en-US" sz="1100" b="1" dirty="0">
                <a:solidFill>
                  <a:srgbClr val="C00000"/>
                </a:solidFill>
                <a:latin typeface="Century Gothic" pitchFamily="34" charset="0"/>
              </a:rPr>
              <a:t>: 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</a:rPr>
              <a:t> Marta Rocha Camargo, Ph.D., PMP</a:t>
            </a:r>
            <a:r>
              <a:rPr lang="en-US" sz="1100" b="1" baseline="96000" dirty="0">
                <a:solidFill>
                  <a:srgbClr val="C00000"/>
                </a:solidFill>
                <a:latin typeface="Century Gothic" pitchFamily="34" charset="0"/>
              </a:rPr>
              <a:t>®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29880"/>
            <a:ext cx="7162800" cy="2067272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Parte IV – Realizando o Projeto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Capítulo 14: Execução</a:t>
            </a:r>
          </a:p>
          <a:p>
            <a:pPr algn="ctr"/>
            <a:endParaRPr lang="pt-BR" sz="1600" dirty="0">
              <a:solidFill>
                <a:srgbClr val="00B0F0"/>
              </a:solidFill>
              <a:latin typeface="Century Gothic" pitchFamily="34" charset="0"/>
            </a:endParaRPr>
          </a:p>
          <a:p>
            <a:r>
              <a:rPr lang="pt-BR" sz="1600" i="1" dirty="0">
                <a:solidFill>
                  <a:schemeClr val="tx1"/>
                </a:solidFill>
                <a:latin typeface="Century Gothic" pitchFamily="34" charset="0"/>
              </a:rPr>
              <a:t>Professor(a):</a:t>
            </a:r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 _______________________</a:t>
            </a:r>
          </a:p>
          <a:p>
            <a:r>
              <a:rPr lang="pt-BR" sz="1600" i="1" dirty="0">
                <a:solidFill>
                  <a:schemeClr val="tx1"/>
                </a:solidFill>
                <a:latin typeface="Century Gothic" pitchFamily="34" charset="0"/>
              </a:rPr>
              <a:t>Instituição: ________________________________________________</a:t>
            </a:r>
          </a:p>
          <a:p>
            <a:endParaRPr lang="pt-BR" sz="1600" i="1" dirty="0">
              <a:solidFill>
                <a:srgbClr val="00B0F0"/>
              </a:solidFill>
              <a:latin typeface="Century Gothic" pitchFamily="34" charset="0"/>
            </a:endParaRPr>
          </a:p>
          <a:p>
            <a:endParaRPr lang="pt-BR" dirty="0">
              <a:solidFill>
                <a:srgbClr val="00B0F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Execução</a:t>
            </a:r>
            <a:br>
              <a:rPr lang="pt-BR" sz="3600" dirty="0"/>
            </a:br>
            <a:r>
              <a:rPr lang="pt-BR" sz="3600" dirty="0">
                <a:solidFill>
                  <a:srgbClr val="C00000"/>
                </a:solidFill>
              </a:rPr>
              <a:t>Exercícios (p. 184 do livro)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t-BR" sz="2400" dirty="0"/>
              <a:t>Qual a importância do gerenciamento das áreas de comunicações e partes interessadas na Execução de um projeto?</a:t>
            </a:r>
          </a:p>
          <a:p>
            <a:pPr>
              <a:buFont typeface="+mj-lt"/>
              <a:buAutoNum type="arabicPeriod"/>
            </a:pPr>
            <a:r>
              <a:rPr lang="pt-BR" sz="2400" dirty="0"/>
              <a:t>Com base na descrição dos problemas mais comuns que ocorrem durante a execução dos projetos discutidos neste capítulo, determine quais tipos de problemas podem ocorrer na execução do projeto da reforma da loja. Como Carlos Peixoto pode resolvê-los?</a:t>
            </a:r>
          </a:p>
        </p:txBody>
      </p:sp>
    </p:spTree>
    <p:extLst>
      <p:ext uri="{BB962C8B-B14F-4D97-AF65-F5344CB8AC3E}">
        <p14:creationId xmlns:p14="http://schemas.microsoft.com/office/powerpoint/2010/main" val="412088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b="1" dirty="0"/>
              <a:t>OBJETIVOS DE APRENDIZAGEM</a:t>
            </a:r>
            <a:endParaRPr lang="pt-BR" sz="2000" dirty="0"/>
          </a:p>
          <a:p>
            <a:r>
              <a:rPr lang="pt-BR" dirty="0"/>
              <a:t>Após o estudo deste capítulo, você será capaz de:</a:t>
            </a:r>
          </a:p>
          <a:p>
            <a:pPr lvl="1"/>
            <a:r>
              <a:rPr lang="pt-BR" dirty="0"/>
              <a:t>Entender como as atividades planejadas para as seguintes áreas de conhecimento são postas em prática na fase de execução de um projeto: Integração, Qualidade, Recursos Humanos, Comunicações, Aquisições e Partes Interessadas.</a:t>
            </a:r>
            <a:endParaRPr lang="pt-BR" sz="6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8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execução de um projeto consiste basicamente em colocar em prática tudo o que foi planejado.</a:t>
            </a:r>
          </a:p>
          <a:p>
            <a:r>
              <a:rPr lang="pt-BR" dirty="0"/>
              <a:t>Na execução, o gerente do projeto gerencia as áreas e as atividades a seguir: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2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490066"/>
          </a:xfrm>
        </p:spPr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graphicFrame>
        <p:nvGraphicFramePr>
          <p:cNvPr id="9" name="Marcador de Posição de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651541"/>
              </p:ext>
            </p:extLst>
          </p:nvPr>
        </p:nvGraphicFramePr>
        <p:xfrm>
          <a:off x="1691680" y="908720"/>
          <a:ext cx="5904656" cy="530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Áreas de Conhecimento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Atividades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Integração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Manter as áreas e os recursos do projeto integrados.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6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Qualidade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 Realizar a garantia da qualidade.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58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cursos Humanos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Adquirir a equipe do projeto.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Desenvolver a equipe.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Gerenciar a equipe.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72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Comunicação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Gerenciar as informações.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144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Partes interessadas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Gerenciar as expectativas das partes interessadas.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Gerenciar nível de engajamento de cada parte interessada 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86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Aquisições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Realizar as aquisições e contratações.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41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 na prática...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Problemas comuns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Quando o planejamento do projeto é feito de forma eficaz e interativa com a participação ativa das partes interessadas, a execução ocorre de forma tranquila e organizada, conforme descrito na parte conceitual anterior.</a:t>
            </a:r>
          </a:p>
          <a:p>
            <a:r>
              <a:rPr lang="pt-BR" sz="2400" dirty="0"/>
              <a:t>Quando não é possível ter um planejamento eficaz e realista para o projeto, há mudanças constantes e retrabalhos durante a execução, comprometendo as linhas de base do projeto.</a:t>
            </a:r>
          </a:p>
        </p:txBody>
      </p:sp>
    </p:spTree>
    <p:extLst>
      <p:ext uri="{BB962C8B-B14F-4D97-AF65-F5344CB8AC3E}">
        <p14:creationId xmlns:p14="http://schemas.microsoft.com/office/powerpoint/2010/main" val="198795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 na prática...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Problemas comuns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Na execução de todos os projetos, é comum se deparar com os mesmos problemas.</a:t>
            </a:r>
          </a:p>
          <a:p>
            <a:r>
              <a:rPr lang="pt-BR" sz="2400" dirty="0"/>
              <a:t>Exemplos desses problemas e possíveis soluções estão nas páginas 184 a 186 do livro.</a:t>
            </a:r>
          </a:p>
        </p:txBody>
      </p:sp>
    </p:spTree>
    <p:extLst>
      <p:ext uri="{BB962C8B-B14F-4D97-AF65-F5344CB8AC3E}">
        <p14:creationId xmlns:p14="http://schemas.microsoft.com/office/powerpoint/2010/main" val="414484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Aplicação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Vejamos as atividades específicas realizadas pela equipe do projeto de sustentabilidade à rede de supermercados A durante a Execução do projeto.</a:t>
            </a:r>
          </a:p>
          <a:p>
            <a:pPr lvl="1"/>
            <a:r>
              <a:rPr lang="pt-BR" dirty="0"/>
              <a:t>Páginas 194 a 205</a:t>
            </a:r>
          </a:p>
        </p:txBody>
      </p:sp>
    </p:spTree>
    <p:extLst>
      <p:ext uri="{BB962C8B-B14F-4D97-AF65-F5344CB8AC3E}">
        <p14:creationId xmlns:p14="http://schemas.microsoft.com/office/powerpoint/2010/main" val="349040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Aplicação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Observem como o número das entregas e dos pacotes de trabalho da EAP serviram como roteiros para as realização do trabalho do projeto.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Execução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Exercícios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Continuação do projeto da reforma da loja de roupas femininas</a:t>
            </a:r>
          </a:p>
          <a:p>
            <a:r>
              <a:rPr lang="pt-BR" sz="2000" dirty="0"/>
              <a:t>O projeto da reforma da loja está em fase de execução.</a:t>
            </a:r>
            <a:endParaRPr lang="pt-BR" sz="2000" b="1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74605"/>
      </p:ext>
    </p:extLst>
  </p:cSld>
  <p:clrMapOvr>
    <a:masterClrMapping/>
  </p:clrMapOvr>
</p:sld>
</file>

<file path=ppt/theme/theme1.xml><?xml version="1.0" encoding="utf-8"?>
<a:theme xmlns:a="http://schemas.openxmlformats.org/drawingml/2006/main" name="BizBinder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o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BizBinder</Template>
  <TotalTime>665</TotalTime>
  <Words>529</Words>
  <Application>Microsoft Office PowerPoint</Application>
  <PresentationFormat>Apresentação na tela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BizBinder</vt:lpstr>
      <vt:lpstr>Gerenciamento de Projetos  Fundamentos e Prática Integrada 2ª edição por:  Marta Rocha Camargo, Ph.D., PMP®</vt:lpstr>
      <vt:lpstr>Execução</vt:lpstr>
      <vt:lpstr>Execução</vt:lpstr>
      <vt:lpstr>Execução</vt:lpstr>
      <vt:lpstr>Execução na prática... Problemas comuns </vt:lpstr>
      <vt:lpstr>Execução na prática... Problemas comuns </vt:lpstr>
      <vt:lpstr>Execução Aplicação</vt:lpstr>
      <vt:lpstr>Execução Aplicação</vt:lpstr>
      <vt:lpstr>Execução Exercícios</vt:lpstr>
      <vt:lpstr>Execução Exercícios (p. 184 do livro)</vt:lpstr>
    </vt:vector>
  </TitlesOfParts>
  <Company>Brainy Betty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Binder</dc:title>
  <dc:creator>marta</dc:creator>
  <cp:lastModifiedBy>marta camargo</cp:lastModifiedBy>
  <cp:revision>68</cp:revision>
  <dcterms:created xsi:type="dcterms:W3CDTF">2013-12-22T09:44:15Z</dcterms:created>
  <dcterms:modified xsi:type="dcterms:W3CDTF">2018-01-09T20:16:41Z</dcterms:modified>
</cp:coreProperties>
</file>