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663300"/>
    <a:srgbClr val="33CC33"/>
    <a:srgbClr val="66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45C988-A569-4B28-8238-2BAC02884E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41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5400" y="533400"/>
            <a:ext cx="7162800" cy="30670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3600" b="0" baseline="0">
                <a:latin typeface="+mn-lt"/>
              </a:defRPr>
            </a:lvl1pPr>
          </a:lstStyle>
          <a:p>
            <a:pPr lvl="0"/>
            <a:r>
              <a:rPr lang="pt-PT" noProof="0" dirty="0"/>
              <a:t>Gerenciamento de </a:t>
            </a:r>
            <a:r>
              <a:rPr lang="pt-PT" noProof="0" dirty="0" err="1"/>
              <a:t>Projetos</a:t>
            </a:r>
            <a:br>
              <a:rPr lang="pt-PT" noProof="0" dirty="0"/>
            </a:br>
            <a:br>
              <a:rPr lang="pt-PT" noProof="0" dirty="0"/>
            </a:br>
            <a:r>
              <a:rPr lang="pt-PT" noProof="0" dirty="0"/>
              <a:t>Fundamentos e Prática Integrada</a:t>
            </a:r>
            <a:br>
              <a:rPr lang="pt-PT" noProof="0" dirty="0"/>
            </a:br>
            <a:br>
              <a:rPr lang="pt-PT" noProof="0" dirty="0"/>
            </a:br>
            <a:r>
              <a:rPr lang="pt-PT" noProof="0" dirty="0"/>
              <a:t>por </a:t>
            </a:r>
            <a:r>
              <a:rPr lang="pt-PT" noProof="0" dirty="0" err="1"/>
              <a:t>Profa</a:t>
            </a:r>
            <a:r>
              <a:rPr lang="pt-PT" noProof="0" dirty="0"/>
              <a:t>. Dra. Marta Rocha Camargo, </a:t>
            </a:r>
            <a:r>
              <a:rPr lang="pt-PT" noProof="0" dirty="0" err="1"/>
              <a:t>ph.D.</a:t>
            </a:r>
            <a:r>
              <a:rPr lang="pt-PT" noProof="0" dirty="0"/>
              <a:t> e PMP ®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95400" y="3810000"/>
            <a:ext cx="71628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99CC"/>
                </a:solidFill>
              </a:defRPr>
            </a:lvl1pPr>
          </a:lstStyle>
          <a:p>
            <a:pPr lvl="0"/>
            <a:r>
              <a:rPr lang="pt-PT" noProof="0" dirty="0"/>
              <a:t>Capítulo 1</a:t>
            </a:r>
            <a:endParaRPr lang="en-US" noProof="0" dirty="0"/>
          </a:p>
        </p:txBody>
      </p:sp>
      <p:sp>
        <p:nvSpPr>
          <p:cNvPr id="3" name="CaixaDeTexto 2"/>
          <p:cNvSpPr txBox="1"/>
          <p:nvPr userDrawn="1"/>
        </p:nvSpPr>
        <p:spPr>
          <a:xfrm>
            <a:off x="1691680" y="6479758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©</a:t>
            </a:r>
            <a:r>
              <a:rPr lang="en-US" sz="1100" dirty="0" err="1"/>
              <a:t>Direitos</a:t>
            </a:r>
            <a:r>
              <a:rPr lang="en-US" sz="1100" dirty="0"/>
              <a:t> </a:t>
            </a:r>
            <a:r>
              <a:rPr lang="en-US" sz="1100" dirty="0" err="1"/>
              <a:t>autorais</a:t>
            </a:r>
            <a:r>
              <a:rPr lang="en-US" sz="1100" dirty="0"/>
              <a:t> </a:t>
            </a:r>
            <a:r>
              <a:rPr lang="en-US" sz="1100" dirty="0" err="1"/>
              <a:t>reservados</a:t>
            </a:r>
            <a:r>
              <a:rPr lang="en-US" sz="1100" dirty="0"/>
              <a:t>. </a:t>
            </a:r>
            <a:r>
              <a:rPr lang="en-US" sz="1100" dirty="0" err="1"/>
              <a:t>Proibida</a:t>
            </a:r>
            <a:r>
              <a:rPr lang="en-US" sz="1100" dirty="0"/>
              <a:t> </a:t>
            </a:r>
            <a:r>
              <a:rPr lang="en-US" sz="1100" dirty="0" err="1"/>
              <a:t>reprodução</a:t>
            </a:r>
            <a:r>
              <a:rPr lang="en-US" sz="1100" dirty="0"/>
              <a:t> </a:t>
            </a:r>
            <a:r>
              <a:rPr lang="en-US" sz="1100" dirty="0" err="1"/>
              <a:t>sem</a:t>
            </a:r>
            <a:r>
              <a:rPr lang="en-US" sz="1100" dirty="0"/>
              <a:t> a </a:t>
            </a:r>
            <a:r>
              <a:rPr lang="en-US" sz="1100" dirty="0" err="1"/>
              <a:t>devida</a:t>
            </a:r>
            <a:r>
              <a:rPr lang="en-US" sz="1100" dirty="0"/>
              <a:t> </a:t>
            </a:r>
            <a:r>
              <a:rPr lang="en-US" sz="1100" dirty="0" err="1"/>
              <a:t>autorização</a:t>
            </a:r>
            <a:r>
              <a:rPr lang="en-US" sz="1100" dirty="0"/>
              <a:t>.</a:t>
            </a:r>
            <a:endParaRPr lang="pt-BR" sz="11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19050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5626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9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99592" y="6381750"/>
            <a:ext cx="6949008" cy="476250"/>
          </a:xfrm>
        </p:spPr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24800" y="6237312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029600-20D0-4CC6-AC72-84CAE4B5595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2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24800" y="6237312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5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3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7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6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608" y="6309320"/>
            <a:ext cx="61926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DEEB15-9432-4764-AE47-EC544341A0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73" y="6165304"/>
            <a:ext cx="621727" cy="6594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F1440F-8C21-4D2D-8195-A378CC2D960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26163"/>
            <a:ext cx="658416" cy="703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Jackmalipan_inf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Witr_inf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Georgios_inf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Witoldkr1_inf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Philcold_info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Margaretwallace_inf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Curiosopl_inf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Moth_inf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Moth_inf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Vassilis_inf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Sazonoff_inf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eamstim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44624"/>
            <a:ext cx="7162800" cy="306705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itchFamily="34" charset="0"/>
              </a:rPr>
              <a:t>Gerenciamento</a:t>
            </a:r>
            <a:r>
              <a:rPr lang="en-US" sz="4000" b="1" dirty="0">
                <a:solidFill>
                  <a:srgbClr val="C00000"/>
                </a:solidFill>
                <a:latin typeface="Century Gothic" pitchFamily="34" charset="0"/>
              </a:rPr>
              <a:t> de </a:t>
            </a:r>
            <a:r>
              <a:rPr lang="en-US" sz="4000" b="1" dirty="0" err="1">
                <a:solidFill>
                  <a:srgbClr val="C00000"/>
                </a:solidFill>
                <a:latin typeface="Century Gothic" pitchFamily="34" charset="0"/>
              </a:rPr>
              <a:t>Projetos</a:t>
            </a: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latin typeface="Century Gothic" pitchFamily="34" charset="0"/>
              </a:rPr>
              <a:t>Fundamentos</a:t>
            </a: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> e </a:t>
            </a:r>
            <a:r>
              <a:rPr lang="en-US" sz="3200" b="1" dirty="0" err="1">
                <a:solidFill>
                  <a:srgbClr val="C00000"/>
                </a:solidFill>
                <a:latin typeface="Century Gothic" pitchFamily="34" charset="0"/>
              </a:rPr>
              <a:t>Prática</a:t>
            </a: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entury Gothic" pitchFamily="34" charset="0"/>
              </a:rPr>
              <a:t>Integrada</a:t>
            </a:r>
            <a:b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>2ª </a:t>
            </a:r>
            <a:r>
              <a:rPr lang="en-US" sz="3200" b="1" dirty="0" err="1">
                <a:solidFill>
                  <a:srgbClr val="C00000"/>
                </a:solidFill>
                <a:latin typeface="Century Gothic" pitchFamily="34" charset="0"/>
              </a:rPr>
              <a:t>edição</a:t>
            </a:r>
            <a:b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n-US" sz="1100" b="1" dirty="0" err="1">
                <a:solidFill>
                  <a:srgbClr val="C00000"/>
                </a:solidFill>
                <a:latin typeface="Century Gothic" pitchFamily="34" charset="0"/>
              </a:rPr>
              <a:t>por</a:t>
            </a:r>
            <a:r>
              <a:rPr lang="en-US" sz="1100" b="1" dirty="0">
                <a:solidFill>
                  <a:srgbClr val="C00000"/>
                </a:solidFill>
                <a:latin typeface="Century Gothic" pitchFamily="34" charset="0"/>
              </a:rPr>
              <a:t>: </a:t>
            </a:r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Marta Rocha Camargo, Ph.D., PMP</a:t>
            </a:r>
            <a:r>
              <a:rPr lang="en-US" sz="1100" b="1" baseline="96000" dirty="0">
                <a:solidFill>
                  <a:srgbClr val="00B0F0"/>
                </a:solidFill>
                <a:latin typeface="Century Gothic" pitchFamily="34" charset="0"/>
              </a:rPr>
              <a:t>®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29880"/>
            <a:ext cx="7162800" cy="206727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entury Gothic" pitchFamily="34" charset="0"/>
              </a:rPr>
              <a:t>Parte I 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entury Gothic" pitchFamily="34" charset="0"/>
              </a:rPr>
              <a:t>Capítulo 1: Introdução ao Gerenciamento de Projetos</a:t>
            </a:r>
          </a:p>
          <a:p>
            <a:pPr algn="ctr"/>
            <a:endParaRPr lang="pt-BR" sz="1600" dirty="0">
              <a:solidFill>
                <a:srgbClr val="00B0F0"/>
              </a:solidFill>
              <a:latin typeface="Century Gothic" pitchFamily="34" charset="0"/>
            </a:endParaRPr>
          </a:p>
          <a:p>
            <a:r>
              <a:rPr lang="pt-BR" sz="1600" i="1" dirty="0">
                <a:solidFill>
                  <a:schemeClr val="tx1"/>
                </a:solidFill>
                <a:latin typeface="Century Gothic" pitchFamily="34" charset="0"/>
              </a:rPr>
              <a:t>Professor(a):</a:t>
            </a:r>
            <a:r>
              <a:rPr lang="pt-BR" dirty="0">
                <a:solidFill>
                  <a:schemeClr val="tx1"/>
                </a:solidFill>
                <a:latin typeface="Century Gothic" pitchFamily="34" charset="0"/>
              </a:rPr>
              <a:t> _______________________</a:t>
            </a:r>
          </a:p>
          <a:p>
            <a:r>
              <a:rPr lang="pt-BR" sz="1600" i="1" dirty="0">
                <a:solidFill>
                  <a:schemeClr val="tx1"/>
                </a:solidFill>
                <a:latin typeface="Century Gothic" pitchFamily="34" charset="0"/>
              </a:rPr>
              <a:t>Instituição: ________________________________________________</a:t>
            </a:r>
          </a:p>
          <a:p>
            <a:endParaRPr lang="pt-BR" sz="1600" i="1" dirty="0">
              <a:solidFill>
                <a:srgbClr val="00B0F0"/>
              </a:solidFill>
              <a:latin typeface="Century Gothic" pitchFamily="34" charset="0"/>
            </a:endParaRPr>
          </a:p>
          <a:p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solidFill>
                  <a:srgbClr val="C00000"/>
                </a:solidFill>
              </a:rPr>
              <a:t>Basílica de Santa Sofia em Istambul (532 d.C. – 537 d. C.)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55979"/>
            <a:ext cx="4464496" cy="300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923928" y="5085764"/>
            <a:ext cx="20162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Jackmalipan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84834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Pirâmides de Gizé, Egito 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(aprox. 2550 a. C.)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988840"/>
            <a:ext cx="47339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139952" y="5085184"/>
            <a:ext cx="19442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Witr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84326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52625" y="154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9672" y="1813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Gerenciando o projeto das Pirâmides de Gizé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915816" y="6124654"/>
            <a:ext cx="432048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Melhor visualização na página 7 do livro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E1B615-9E9B-45FC-817E-59FA1319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27" y="534542"/>
            <a:ext cx="5586626" cy="54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>
                <a:solidFill>
                  <a:srgbClr val="C00000"/>
                </a:solidFill>
              </a:rPr>
              <a:t>Construção das Ferrovias no Século  XIX</a:t>
            </a:r>
            <a:br>
              <a:rPr lang="pt-BR" dirty="0"/>
            </a:br>
            <a:endParaRPr lang="pt-BR" dirty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67" y="2060848"/>
            <a:ext cx="4662529" cy="29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779912" y="5013176"/>
            <a:ext cx="2376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Georgios Kollidas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r>
              <a:rPr lang="pt-BR" sz="8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829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Gráfico de Gantt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/>
          <a:lstStyle/>
          <a:p>
            <a:r>
              <a:rPr lang="pt-BR" dirty="0"/>
              <a:t>Henry Gantt (1861-1919)</a:t>
            </a:r>
          </a:p>
        </p:txBody>
      </p:sp>
      <p:pic>
        <p:nvPicPr>
          <p:cNvPr id="10" name="Marcador de Posição de Conteúd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18383"/>
            <a:ext cx="2055862" cy="2417974"/>
          </a:xfrm>
        </p:spPr>
      </p:pic>
      <p:sp>
        <p:nvSpPr>
          <p:cNvPr id="8" name="Marcador de Posição do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Exemplo de Gráfico de Gantt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11" y="3068960"/>
            <a:ext cx="5177593" cy="177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9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C00000"/>
                </a:solidFill>
              </a:rPr>
              <a:t>Pesquisas Nucleares no Projeto Manhattan - nos anos 60</a:t>
            </a:r>
          </a:p>
        </p:txBody>
      </p:sp>
      <p:sp>
        <p:nvSpPr>
          <p:cNvPr id="7" name="Marcador de Posição do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9"/>
            <a:ext cx="4668643" cy="31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3779912" y="4839359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Witold Krasowski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r>
              <a:rPr lang="en-US" sz="800" b="1" dirty="0"/>
              <a:t> 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159215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Projeto Missões Apollo – anos 60, 70 e 80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740357"/>
            <a:ext cx="2960404" cy="392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923928" y="5733836"/>
            <a:ext cx="20882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© </a:t>
            </a:r>
            <a:r>
              <a:rPr lang="pt-BR" sz="800" u="sng" dirty="0">
                <a:hlinkClick r:id="rId3"/>
              </a:rPr>
              <a:t>Philcold</a:t>
            </a:r>
            <a:r>
              <a:rPr lang="pt-BR" sz="800" dirty="0"/>
              <a:t> | </a:t>
            </a:r>
            <a:r>
              <a:rPr lang="pt-BR" sz="800" u="sng" dirty="0">
                <a:hlinkClick r:id="rId4"/>
              </a:rPr>
              <a:t>Dreamstime.com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6866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i="1" dirty="0" err="1">
                <a:solidFill>
                  <a:srgbClr val="C00000"/>
                </a:solidFill>
              </a:rPr>
              <a:t>Program</a:t>
            </a:r>
            <a:r>
              <a:rPr lang="pt-PT" sz="3600" i="1" dirty="0">
                <a:solidFill>
                  <a:srgbClr val="C00000"/>
                </a:solidFill>
              </a:rPr>
              <a:t> </a:t>
            </a:r>
            <a:r>
              <a:rPr lang="pt-PT" sz="3600" i="1" dirty="0" err="1">
                <a:solidFill>
                  <a:srgbClr val="C00000"/>
                </a:solidFill>
              </a:rPr>
              <a:t>Evaluation</a:t>
            </a:r>
            <a:r>
              <a:rPr lang="pt-PT" sz="3600" i="1" dirty="0">
                <a:solidFill>
                  <a:srgbClr val="C00000"/>
                </a:solidFill>
              </a:rPr>
              <a:t> </a:t>
            </a:r>
            <a:r>
              <a:rPr lang="pt-PT" sz="3600" i="1" dirty="0" err="1">
                <a:solidFill>
                  <a:srgbClr val="C00000"/>
                </a:solidFill>
              </a:rPr>
              <a:t>and</a:t>
            </a:r>
            <a:r>
              <a:rPr lang="pt-PT" sz="3600" i="1" dirty="0">
                <a:solidFill>
                  <a:srgbClr val="C00000"/>
                </a:solidFill>
              </a:rPr>
              <a:t> </a:t>
            </a:r>
            <a:r>
              <a:rPr lang="pt-PT" sz="3600" i="1" dirty="0" err="1">
                <a:solidFill>
                  <a:srgbClr val="C00000"/>
                </a:solidFill>
              </a:rPr>
              <a:t>Review</a:t>
            </a:r>
            <a:r>
              <a:rPr lang="pt-PT" sz="3600" i="1" dirty="0">
                <a:solidFill>
                  <a:srgbClr val="C00000"/>
                </a:solidFill>
              </a:rPr>
              <a:t> </a:t>
            </a:r>
            <a:r>
              <a:rPr lang="pt-PT" sz="3600" i="1" dirty="0" err="1">
                <a:solidFill>
                  <a:srgbClr val="C00000"/>
                </a:solidFill>
              </a:rPr>
              <a:t>Technique</a:t>
            </a:r>
            <a:r>
              <a:rPr lang="pt-PT" sz="3600" dirty="0">
                <a:solidFill>
                  <a:srgbClr val="C00000"/>
                </a:solidFill>
              </a:rPr>
              <a:t> ou PERT (1958)</a:t>
            </a:r>
            <a:endParaRPr lang="pt-BR" sz="3600" dirty="0">
              <a:solidFill>
                <a:srgbClr val="C0000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7195300" cy="2592288"/>
          </a:xfrm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0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Critical Path Method ou CPM (1959)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91" y="2041251"/>
            <a:ext cx="7449565" cy="2683893"/>
          </a:xfrm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3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C00000"/>
                </a:solidFill>
              </a:rPr>
              <a:t>Work Breakdown Structure (WBS) – Estrutura Analítica do Projeto (EAP) - 1959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222733"/>
              </p:ext>
            </p:extLst>
          </p:nvPr>
        </p:nvGraphicFramePr>
        <p:xfrm>
          <a:off x="1835696" y="1628803"/>
          <a:ext cx="6048672" cy="345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21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Subsistemas do Programa de Míssil Balístico da Frota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Míssil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Corpo de reentrada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Guia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Revestimento balístico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Propulsão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Controle de voo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Disparador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Navegação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Controle de disparo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Navios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Comunicações de comando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51920" y="508518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Subsistemas do projeto </a:t>
            </a:r>
            <a:r>
              <a:rPr lang="pt-BR" sz="800" b="1" dirty="0" err="1"/>
              <a:t>Polaris</a:t>
            </a:r>
            <a:endParaRPr lang="pt-BR" sz="800" b="1" dirty="0"/>
          </a:p>
          <a:p>
            <a:r>
              <a:rPr lang="pt-BR" sz="800" b="1" dirty="0"/>
              <a:t>Fonte: Adaptado de </a:t>
            </a:r>
            <a:r>
              <a:rPr lang="pt-BR" sz="800" b="1" dirty="0" err="1"/>
              <a:t>Haugan</a:t>
            </a:r>
            <a:r>
              <a:rPr lang="pt-BR" sz="800" b="1" dirty="0"/>
              <a:t> (2002)</a:t>
            </a:r>
            <a:endParaRPr lang="pt-BR" sz="800" dirty="0"/>
          </a:p>
          <a:p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29153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Breve História do Gerenciamento de Projetos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6800" y="1844824"/>
            <a:ext cx="7620000" cy="4281339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/>
              <a:t>OBJETIVOS DE APRENDIZAGEM</a:t>
            </a:r>
          </a:p>
          <a:p>
            <a:r>
              <a:rPr lang="pt-BR" sz="2400" dirty="0"/>
              <a:t>Após o estudo deste capítulo, você será capaz de:</a:t>
            </a:r>
          </a:p>
          <a:p>
            <a:pPr lvl="1"/>
            <a:r>
              <a:rPr lang="pt-BR" sz="2000" dirty="0"/>
              <a:t>Entender a evolução do gerenciamento de projetos.</a:t>
            </a:r>
          </a:p>
          <a:p>
            <a:pPr lvl="1"/>
            <a:r>
              <a:rPr lang="pt-BR" sz="2000" dirty="0"/>
              <a:t>Saber como o gerenciamento de projetos foi aplicado em obras históricas da humanidade.</a:t>
            </a:r>
          </a:p>
          <a:p>
            <a:pPr lvl="1"/>
            <a:r>
              <a:rPr lang="pt-BR" sz="2000" dirty="0"/>
              <a:t>Conhecer as tendências atuais em gerenciamento de projetos.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63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Exemplo de EAP de 1962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6829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51920" y="414908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WBS em documento da NASA de 1962</a:t>
            </a:r>
          </a:p>
          <a:p>
            <a:r>
              <a:rPr lang="pt-BR" sz="800" b="1" dirty="0"/>
              <a:t>Fonte: Adaptado de </a:t>
            </a:r>
            <a:r>
              <a:rPr lang="pt-BR" sz="800" b="1" dirty="0" err="1"/>
              <a:t>Haugan</a:t>
            </a:r>
            <a:r>
              <a:rPr lang="pt-BR" sz="800" b="1" dirty="0"/>
              <a:t> (2002)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0866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Project Management Institute – PMI - 1969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3524250" cy="1295400"/>
          </a:xfrm>
        </p:spPr>
      </p:pic>
    </p:spTree>
    <p:extLst>
      <p:ext uri="{BB962C8B-B14F-4D97-AF65-F5344CB8AC3E}">
        <p14:creationId xmlns:p14="http://schemas.microsoft.com/office/powerpoint/2010/main" val="1741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C00000"/>
                </a:solidFill>
              </a:rPr>
              <a:t>Project Management Book of Knowledge (PMBOK) </a:t>
            </a:r>
            <a:br>
              <a:rPr lang="pt-BR" sz="2000" dirty="0">
                <a:solidFill>
                  <a:srgbClr val="C00000"/>
                </a:solidFill>
              </a:rPr>
            </a:br>
            <a:r>
              <a:rPr lang="pt-BR" sz="2000" dirty="0">
                <a:solidFill>
                  <a:srgbClr val="C00000"/>
                </a:solidFill>
              </a:rPr>
              <a:t>Guia do Conhecimento em Gerenciamento de Projetos </a:t>
            </a:r>
            <a:br>
              <a:rPr lang="pt-BR" sz="2000" dirty="0">
                <a:solidFill>
                  <a:srgbClr val="C00000"/>
                </a:solidFill>
              </a:rPr>
            </a:br>
            <a:r>
              <a:rPr lang="pt-BR" sz="2000" dirty="0">
                <a:solidFill>
                  <a:srgbClr val="C00000"/>
                </a:solidFill>
              </a:rPr>
              <a:t>1987 – 1ª edição a 2017 – 6ª edição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19" y="1268760"/>
            <a:ext cx="6039381" cy="2880320"/>
          </a:xfrm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B7B8B2-DEDB-4C9D-99EC-36D28D825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0" y="4149080"/>
            <a:ext cx="1200150" cy="16859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8CE4201-1266-4681-8A35-8F1C6DF8F497}"/>
              </a:ext>
            </a:extLst>
          </p:cNvPr>
          <p:cNvSpPr txBox="1"/>
          <p:nvPr/>
        </p:nvSpPr>
        <p:spPr>
          <a:xfrm>
            <a:off x="3779912" y="602075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6ª edição - 2017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6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72008"/>
            <a:ext cx="7620000" cy="548680"/>
          </a:xfrm>
        </p:spPr>
        <p:txBody>
          <a:bodyPr/>
          <a:lstStyle/>
          <a:p>
            <a:r>
              <a:rPr lang="pt-BR" sz="2800" dirty="0">
                <a:solidFill>
                  <a:srgbClr val="C00000"/>
                </a:solidFill>
              </a:rPr>
              <a:t>Áreas de Conhecimentos do PMBOK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graphicFrame>
        <p:nvGraphicFramePr>
          <p:cNvPr id="14" name="Espaço Reservado para Conteúdo 13">
            <a:extLst>
              <a:ext uri="{FF2B5EF4-FFF2-40B4-BE49-F238E27FC236}">
                <a16:creationId xmlns:a16="http://schemas.microsoft.com/office/drawing/2014/main" id="{8227792E-0214-4A53-B02D-4465A26BE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680052"/>
              </p:ext>
            </p:extLst>
          </p:nvPr>
        </p:nvGraphicFramePr>
        <p:xfrm>
          <a:off x="1475656" y="620688"/>
          <a:ext cx="6984776" cy="5448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4517">
                  <a:extLst>
                    <a:ext uri="{9D8B030D-6E8A-4147-A177-3AD203B41FA5}">
                      <a16:colId xmlns:a16="http://schemas.microsoft.com/office/drawing/2014/main" val="784332950"/>
                    </a:ext>
                  </a:extLst>
                </a:gridCol>
                <a:gridCol w="5060259">
                  <a:extLst>
                    <a:ext uri="{9D8B030D-6E8A-4147-A177-3AD203B41FA5}">
                      <a16:colId xmlns:a16="http://schemas.microsoft.com/office/drawing/2014/main" val="3595099044"/>
                    </a:ext>
                  </a:extLst>
                </a:gridCol>
              </a:tblGrid>
              <a:tr h="3651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Área de Conhecimento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Descrição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93464"/>
                  </a:ext>
                </a:extLst>
              </a:tr>
              <a:tr h="58429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Integração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Permite que os diversos elementos do projeto sejam integrados e coordenados de forma eficiente e uniforme.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84561"/>
                  </a:ext>
                </a:extLst>
              </a:tr>
              <a:tr h="58429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Escopo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Assegura que o trabalho necessário, e apenas o necessário, seja realizado de forma a concluir o projeto de forma bem-sucedida.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66392"/>
                  </a:ext>
                </a:extLst>
              </a:tr>
              <a:tr h="3651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Cronograma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Assegura que o projeto seja realizado dentro do prazo previsto.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80466"/>
                  </a:ext>
                </a:extLst>
              </a:tr>
              <a:tr h="3651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Custos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Assegura que o projeto seja concluído dentro do orçamento aprovado.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10070"/>
                  </a:ext>
                </a:extLst>
              </a:tr>
              <a:tr h="3651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Qualidade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Garante que o projeto satisfaça necessidades ou requisitos para os quais foi idealizado.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63390"/>
                  </a:ext>
                </a:extLst>
              </a:tr>
              <a:tr h="3651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Recursos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Torna a utilização dos recursos mais eficiente durante a realização do projeto.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63140"/>
                  </a:ext>
                </a:extLst>
              </a:tr>
              <a:tr h="3651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Comunicações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Registra e administra a coleta, a disseminação e o armazenamento das informações do projeto.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212348"/>
                  </a:ext>
                </a:extLst>
              </a:tr>
              <a:tr h="3651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Riscos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Identifica, analisa e responde aos riscos do projeto.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65645"/>
                  </a:ext>
                </a:extLst>
              </a:tr>
              <a:tr h="58429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Aquisições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Obtém bens e serviços externos ou terceirizados, bem como cuida da administração de fornecedores, provedores, licitações e contratos.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58258"/>
                  </a:ext>
                </a:extLst>
              </a:tr>
              <a:tr h="8034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Partes Interessadas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t-BR" sz="1800" b="1" baseline="30000" dirty="0">
                          <a:effectLst/>
                        </a:rPr>
                        <a:t>Prevê uma identificação e um registro abrangentes das partes interessadas. Prevê, também, o gerenciamento e o monitoramento das inter-relações das partes interessadas de forma a garantir o nível de envolvimento ou engajamento adequado de cada uma em diferentes pontos do projeto.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Frutiger-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30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15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Processos do PMBOK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88903"/>
              </p:ext>
            </p:extLst>
          </p:nvPr>
        </p:nvGraphicFramePr>
        <p:xfrm>
          <a:off x="2051720" y="1556792"/>
          <a:ext cx="548894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Processo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Descrição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Iniciação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Processo que trata principalmente da obtenção da autorização do projeto ou, em um projeto com várias fases, de uma fase do projeto. É o processo necessário para a documentação das necessidades de negócios com relação ao projeto.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Planejamento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Processo que permite a coleta informações de muitas fontes para desenvolver os planos de gerenciamento para cada área de conhecimento do projeto.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Execução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Processo em que o trabalho definido no plano de gerenciamento do projeto é realizado.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Monitoramento e Controle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Processo que observa a execução do projeto para resolver problemas à medida que ocorrerem, alinha a execução ao planejamento e controla para que apenas mudanças aprovadas sejam implementadas no projeto.</a:t>
                      </a:r>
                      <a:endParaRPr lang="pt-BR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Encerramento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Nesse processo, as atividades do projeto são formalmente encerradas. 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8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Séculos XX-XXI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PMBOK – padrão para gerenciamento de projetos.</a:t>
            </a:r>
          </a:p>
          <a:p>
            <a:r>
              <a:rPr lang="pt-BR" sz="2400" dirty="0"/>
              <a:t>Expectativa das empresas em conhecimentos em gerenciamento de projetos para gerenciar ou participar de equipes de projetos (engenheiros, gestores, advogados, financistas, médicos e outros profissionais de áreas diversas.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31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Exercícios (p. 14)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Dentre todas as grandes obras citadas neste capítulo, qual delas você consideraria o maior desafio se fosse o gerente de projetos? Justifique sua resposta.</a:t>
            </a:r>
          </a:p>
          <a:p>
            <a:pPr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Qual a diferença entre as práticas de gerenciamento de projetos de 2 mil anos atrás e as atuais?</a:t>
            </a:r>
          </a:p>
          <a:p>
            <a:pPr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Que participação teve a NASA na história do gerenciamento de projetos?</a:t>
            </a:r>
          </a:p>
          <a:p>
            <a:pPr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Quando o </a:t>
            </a:r>
            <a:r>
              <a:rPr lang="pt-BR" sz="1800" i="1" dirty="0">
                <a:solidFill>
                  <a:schemeClr val="tx1"/>
                </a:solidFill>
              </a:rPr>
              <a:t>Project Management Institute </a:t>
            </a:r>
            <a:r>
              <a:rPr lang="pt-BR" sz="1800" dirty="0">
                <a:solidFill>
                  <a:schemeClr val="tx1"/>
                </a:solidFill>
              </a:rPr>
              <a:t>(PMI) foi criado e com que finalidade?</a:t>
            </a:r>
          </a:p>
          <a:p>
            <a:pPr>
              <a:buFont typeface="+mj-lt"/>
              <a:buAutoNum type="arabicPeriod"/>
            </a:pPr>
            <a:r>
              <a:rPr lang="pt-BR" sz="1800" dirty="0">
                <a:solidFill>
                  <a:schemeClr val="tx1"/>
                </a:solidFill>
              </a:rPr>
              <a:t>Quais as áreas de conhecimento e os processos do PMBOK? No que eles consistem?</a:t>
            </a:r>
            <a:endParaRPr lang="pt-BR" sz="18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5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Obras Históricas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Gerenciamento de Projetos não é algo novo.</a:t>
            </a:r>
          </a:p>
          <a:p>
            <a:r>
              <a:rPr lang="pt-BR" dirty="0"/>
              <a:t>Exemplos históricos provam que gerenciar projetos faz parte da humanidade desde a antiguidade.</a:t>
            </a:r>
          </a:p>
          <a:p>
            <a:pPr lvl="1"/>
            <a:r>
              <a:rPr lang="pt-BR" dirty="0"/>
              <a:t>Vejamos exemplos de obras históricas...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7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Muralhas da China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 (206 a.C.)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92" y="2276872"/>
            <a:ext cx="46520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819439" y="5373796"/>
            <a:ext cx="19046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" dirty="0"/>
              <a:t>© </a:t>
            </a:r>
            <a:r>
              <a:rPr lang="pt-BR" sz="800" u="sng" dirty="0">
                <a:hlinkClick r:id="rId3"/>
              </a:rPr>
              <a:t>Margaretwallace</a:t>
            </a:r>
            <a:r>
              <a:rPr lang="pt-BR" sz="800" dirty="0"/>
              <a:t> | </a:t>
            </a:r>
            <a:r>
              <a:rPr lang="pt-BR" sz="800" u="sng" dirty="0">
                <a:hlinkClick r:id="rId4"/>
              </a:rPr>
              <a:t>Dreamstime.com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62959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Aquedutos Romanos 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(24 a.C.- 476 d.C.) 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48077"/>
            <a:ext cx="4276302" cy="28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851920" y="4881934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Aqueduto Romano em Segovia, Espanha</a:t>
            </a:r>
          </a:p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Mariusz Prusaczyk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r>
              <a:rPr lang="en-US" sz="800" b="1" dirty="0"/>
              <a:t> 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37402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Estradas Romanas– 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(a partir de 312 a.C)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4326818" cy="312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139952" y="5158933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Mapa de Trecho das Estradas Romanas</a:t>
            </a:r>
          </a:p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Joanne Zh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00917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Estradas Romanas – 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(a partir de 312 a.C)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7"/>
            <a:ext cx="4320480" cy="29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032448" y="5034662"/>
            <a:ext cx="1907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 Exemplo das Estradas Romanas</a:t>
            </a:r>
          </a:p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Witr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104563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C00000"/>
                </a:solidFill>
              </a:rPr>
              <a:t>Partenon</a:t>
            </a:r>
            <a:r>
              <a:rPr lang="pt-BR" dirty="0">
                <a:solidFill>
                  <a:srgbClr val="C00000"/>
                </a:solidFill>
              </a:rPr>
              <a:t> em Atenas, Grécia (447 </a:t>
            </a:r>
            <a:r>
              <a:rPr lang="pt-BR" dirty="0" err="1">
                <a:solidFill>
                  <a:srgbClr val="C00000"/>
                </a:solidFill>
              </a:rPr>
              <a:t>a.C</a:t>
            </a:r>
            <a:r>
              <a:rPr lang="pt-BR" dirty="0">
                <a:solidFill>
                  <a:srgbClr val="C00000"/>
                </a:solidFill>
              </a:rPr>
              <a:t> – 438 a.C.)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57588"/>
            <a:ext cx="2530095" cy="341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635896" y="5373796"/>
            <a:ext cx="17281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Vassilis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4905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Coliseu em Roma, Itália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>(70 d.C. – 80 d.C.)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  <a:p>
            <a:r>
              <a:rPr lang="pt-BR"/>
              <a:t>©Direitos autorais reservados. Proibida reprodução sem a devida autorização.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18936"/>
            <a:ext cx="4160857" cy="269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3419872" y="4942069"/>
            <a:ext cx="2232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/>
              <a:t>© </a:t>
            </a:r>
            <a:r>
              <a:rPr lang="pt-BR" sz="800" b="1" u="sng" dirty="0">
                <a:hlinkClick r:id="rId3"/>
              </a:rPr>
              <a:t>Vladimir Sazonov</a:t>
            </a:r>
            <a:r>
              <a:rPr lang="pt-BR" sz="800" b="1" dirty="0"/>
              <a:t> | </a:t>
            </a:r>
            <a:r>
              <a:rPr lang="pt-BR" sz="800" b="1" u="sng" dirty="0">
                <a:hlinkClick r:id="rId4"/>
              </a:rPr>
              <a:t>Dreamstime.com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2986319933"/>
      </p:ext>
    </p:extLst>
  </p:cSld>
  <p:clrMapOvr>
    <a:masterClrMapping/>
  </p:clrMapOvr>
</p:sld>
</file>

<file path=ppt/theme/theme1.xml><?xml version="1.0" encoding="utf-8"?>
<a:theme xmlns:a="http://schemas.openxmlformats.org/drawingml/2006/main" name="BizBinder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BizBinder</Template>
  <TotalTime>304</TotalTime>
  <Words>1181</Words>
  <Application>Microsoft Office PowerPoint</Application>
  <PresentationFormat>Apresentação na tela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Frutiger-Roman</vt:lpstr>
      <vt:lpstr>Times New Roman</vt:lpstr>
      <vt:lpstr>BizBinder</vt:lpstr>
      <vt:lpstr>Gerenciamento de Projetos  Fundamentos e Prática Integrada 2ª edição por: Marta Rocha Camargo, Ph.D., PMP®</vt:lpstr>
      <vt:lpstr>Breve História do Gerenciamento de Projetos</vt:lpstr>
      <vt:lpstr>Obras Históricas</vt:lpstr>
      <vt:lpstr>Muralhas da China  (206 a.C.)</vt:lpstr>
      <vt:lpstr>Aquedutos Romanos  (24 a.C.- 476 d.C.) </vt:lpstr>
      <vt:lpstr>Estradas Romanas–  (a partir de 312 a.C)</vt:lpstr>
      <vt:lpstr>Estradas Romanas –  (a partir de 312 a.C)</vt:lpstr>
      <vt:lpstr>Partenon em Atenas, Grécia (447 a.C – 438 a.C.)</vt:lpstr>
      <vt:lpstr>Coliseu em Roma, Itália (70 d.C. – 80 d.C.)</vt:lpstr>
      <vt:lpstr>Basílica de Santa Sofia em Istambul (532 d.C. – 537 d. C.)</vt:lpstr>
      <vt:lpstr>Pirâmides de Gizé, Egito  (aprox. 2550 a. C.)</vt:lpstr>
      <vt:lpstr>Apresentação do PowerPoint</vt:lpstr>
      <vt:lpstr> Construção das Ferrovias no Século  XIX </vt:lpstr>
      <vt:lpstr>Gráfico de Gantt</vt:lpstr>
      <vt:lpstr>Pesquisas Nucleares no Projeto Manhattan - nos anos 60</vt:lpstr>
      <vt:lpstr>Projeto Missões Apollo – anos 60, 70 e 80</vt:lpstr>
      <vt:lpstr>Program Evaluation and Review Technique ou PERT (1958)</vt:lpstr>
      <vt:lpstr>Critical Path Method ou CPM (1959)</vt:lpstr>
      <vt:lpstr>Work Breakdown Structure (WBS) – Estrutura Analítica do Projeto (EAP) - 1959</vt:lpstr>
      <vt:lpstr>Exemplo de EAP de 1962</vt:lpstr>
      <vt:lpstr>Project Management Institute – PMI - 1969</vt:lpstr>
      <vt:lpstr>Project Management Book of Knowledge (PMBOK)  Guia do Conhecimento em Gerenciamento de Projetos  1987 – 1ª edição a 2017 – 6ª edição</vt:lpstr>
      <vt:lpstr>Áreas de Conhecimentos do PMBOK</vt:lpstr>
      <vt:lpstr>Processos do PMBOK</vt:lpstr>
      <vt:lpstr>Séculos XX-XXI</vt:lpstr>
      <vt:lpstr>Exercícios (p. 14)</vt:lpstr>
    </vt:vector>
  </TitlesOfParts>
  <Company>Brainy Betty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Binder</dc:title>
  <dc:creator>marta</dc:creator>
  <cp:lastModifiedBy>marta camargo</cp:lastModifiedBy>
  <cp:revision>51</cp:revision>
  <dcterms:created xsi:type="dcterms:W3CDTF">2013-12-22T09:44:15Z</dcterms:created>
  <dcterms:modified xsi:type="dcterms:W3CDTF">2018-01-08T18:30:16Z</dcterms:modified>
</cp:coreProperties>
</file>