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79" r:id="rId4"/>
    <p:sldId id="269" r:id="rId5"/>
    <p:sldId id="275" r:id="rId6"/>
    <p:sldId id="276" r:id="rId7"/>
    <p:sldId id="277" r:id="rId8"/>
    <p:sldId id="280" r:id="rId9"/>
    <p:sldId id="271" r:id="rId10"/>
    <p:sldId id="281" r:id="rId11"/>
    <p:sldId id="282" r:id="rId12"/>
    <p:sldId id="272" r:id="rId13"/>
    <p:sldId id="267" r:id="rId14"/>
    <p:sldId id="278" r:id="rId15"/>
    <p:sldId id="265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33CC33"/>
    <a:srgbClr val="6600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45C988-A569-4B28-8238-2BAC02884E3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4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95400" y="533400"/>
            <a:ext cx="7162800" cy="30670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66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3600" b="0" baseline="0">
                <a:latin typeface="+mn-lt"/>
              </a:defRPr>
            </a:lvl1pPr>
          </a:lstStyle>
          <a:p>
            <a:pPr lvl="0"/>
            <a:r>
              <a:rPr lang="pt-PT" noProof="0" dirty="0"/>
              <a:t>Gerenciamento de </a:t>
            </a:r>
            <a:r>
              <a:rPr lang="pt-PT" noProof="0" dirty="0" err="1"/>
              <a:t>Projetos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Fundamentos e Prática Integrada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por </a:t>
            </a:r>
            <a:r>
              <a:rPr lang="pt-PT" noProof="0" dirty="0" err="1"/>
              <a:t>Profa</a:t>
            </a:r>
            <a:r>
              <a:rPr lang="pt-PT" noProof="0" dirty="0"/>
              <a:t>. Dra. Marta Rocha Camargo, </a:t>
            </a:r>
            <a:r>
              <a:rPr lang="pt-PT" noProof="0" dirty="0" err="1"/>
              <a:t>ph.D.</a:t>
            </a:r>
            <a:r>
              <a:rPr lang="pt-PT" noProof="0" dirty="0"/>
              <a:t> e PMP ®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95400" y="3810000"/>
            <a:ext cx="71628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0099CC"/>
                </a:solidFill>
              </a:defRPr>
            </a:lvl1pPr>
          </a:lstStyle>
          <a:p>
            <a:pPr lvl="0"/>
            <a:r>
              <a:rPr lang="pt-PT" noProof="0" dirty="0"/>
              <a:t>Capítulo 1</a:t>
            </a:r>
            <a:endParaRPr lang="en-US" noProof="0" dirty="0"/>
          </a:p>
        </p:txBody>
      </p:sp>
      <p:sp>
        <p:nvSpPr>
          <p:cNvPr id="3" name="CaixaDeTexto 2"/>
          <p:cNvSpPr txBox="1"/>
          <p:nvPr userDrawn="1"/>
        </p:nvSpPr>
        <p:spPr>
          <a:xfrm>
            <a:off x="1691680" y="6479758"/>
            <a:ext cx="5472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©</a:t>
            </a:r>
            <a:r>
              <a:rPr lang="en-US" sz="1100" dirty="0" err="1"/>
              <a:t>Direitos</a:t>
            </a:r>
            <a:r>
              <a:rPr lang="en-US" sz="1100" dirty="0"/>
              <a:t> </a:t>
            </a:r>
            <a:r>
              <a:rPr lang="en-US" sz="1100" dirty="0" err="1"/>
              <a:t>autorais</a:t>
            </a:r>
            <a:r>
              <a:rPr lang="en-US" sz="1100" dirty="0"/>
              <a:t> </a:t>
            </a:r>
            <a:r>
              <a:rPr lang="en-US" sz="1100" dirty="0" err="1"/>
              <a:t>reservados</a:t>
            </a:r>
            <a:r>
              <a:rPr lang="en-US" sz="1100" dirty="0"/>
              <a:t>. </a:t>
            </a:r>
            <a:r>
              <a:rPr lang="en-US" sz="1100" dirty="0" err="1"/>
              <a:t>Proibida</a:t>
            </a:r>
            <a:r>
              <a:rPr lang="en-US" sz="1100" dirty="0"/>
              <a:t> </a:t>
            </a:r>
            <a:r>
              <a:rPr lang="en-US" sz="1100" dirty="0" err="1"/>
              <a:t>reprodução</a:t>
            </a:r>
            <a:r>
              <a:rPr lang="en-US" sz="1100" dirty="0"/>
              <a:t> </a:t>
            </a:r>
            <a:r>
              <a:rPr lang="en-US" sz="1100" dirty="0" err="1"/>
              <a:t>sem</a:t>
            </a:r>
            <a:r>
              <a:rPr lang="en-US" sz="1100" dirty="0"/>
              <a:t> a </a:t>
            </a:r>
            <a:r>
              <a:rPr lang="en-US" sz="1100" dirty="0" err="1"/>
              <a:t>devida</a:t>
            </a:r>
            <a:r>
              <a:rPr lang="en-US" sz="1100" dirty="0"/>
              <a:t> </a:t>
            </a:r>
            <a:r>
              <a:rPr lang="en-US" sz="1100" dirty="0" err="1"/>
              <a:t>autorização</a:t>
            </a:r>
            <a:r>
              <a:rPr lang="en-US" sz="1100" dirty="0"/>
              <a:t>.</a:t>
            </a:r>
            <a:endParaRPr lang="pt-BR" sz="11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8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19050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5626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9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99592" y="6381750"/>
            <a:ext cx="6949008" cy="47625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237312"/>
            <a:ext cx="1219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029600-20D0-4CC6-AC72-84CAE4B5595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2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237312"/>
            <a:ext cx="1219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131D7-B3A3-4914-B939-BB971F3D227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8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3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7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3608" y="6309320"/>
            <a:ext cx="61926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8B86B12-B1BD-46F4-94E3-2CE1B5C4724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278" y="6126163"/>
            <a:ext cx="616773" cy="6594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tos-camargo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44624"/>
            <a:ext cx="7162800" cy="3067050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Century Gothic" pitchFamily="34" charset="0"/>
              </a:rPr>
              <a:t>Gerenciamento</a:t>
            </a:r>
            <a:r>
              <a:rPr lang="en-US" sz="4000" b="1" dirty="0">
                <a:solidFill>
                  <a:srgbClr val="C00000"/>
                </a:solidFill>
                <a:latin typeface="Century Gothic" pitchFamily="34" charset="0"/>
              </a:rPr>
              <a:t> de </a:t>
            </a:r>
            <a:r>
              <a:rPr lang="en-US" sz="4000" b="1" dirty="0" err="1">
                <a:solidFill>
                  <a:srgbClr val="C00000"/>
                </a:solidFill>
                <a:latin typeface="Century Gothic" pitchFamily="34" charset="0"/>
              </a:rPr>
              <a:t>Projetos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Fundamentos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e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Prática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Integrada</a:t>
            </a:r>
            <a:b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2ª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edição</a:t>
            </a:r>
            <a:b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en-US" sz="1100" b="1" dirty="0" err="1">
                <a:solidFill>
                  <a:srgbClr val="C00000"/>
                </a:solidFill>
                <a:latin typeface="Century Gothic" pitchFamily="34" charset="0"/>
              </a:rPr>
              <a:t>por</a:t>
            </a:r>
            <a:r>
              <a:rPr lang="en-US" sz="1100" b="1" dirty="0">
                <a:solidFill>
                  <a:srgbClr val="C00000"/>
                </a:solidFill>
                <a:latin typeface="Century Gothic" pitchFamily="34" charset="0"/>
              </a:rPr>
              <a:t>: 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</a:rPr>
              <a:t>Dra. Marta Rocha Camargo, Ph.D., PMP</a:t>
            </a:r>
            <a:r>
              <a:rPr lang="en-US" sz="1100" b="1" baseline="96000" dirty="0">
                <a:solidFill>
                  <a:srgbClr val="C00000"/>
                </a:solidFill>
                <a:latin typeface="Century Gothic" pitchFamily="34" charset="0"/>
              </a:rPr>
              <a:t>®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729880"/>
            <a:ext cx="7162800" cy="2067272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Parte III – Planejando o Projeto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Capítulo 10: Comunicações</a:t>
            </a:r>
          </a:p>
          <a:p>
            <a:pPr algn="ctr"/>
            <a:endParaRPr lang="pt-BR" sz="1600" dirty="0">
              <a:solidFill>
                <a:srgbClr val="00B0F0"/>
              </a:solidFill>
              <a:latin typeface="Century Gothic" pitchFamily="34" charset="0"/>
            </a:endParaRPr>
          </a:p>
          <a:p>
            <a:r>
              <a:rPr lang="pt-BR" sz="1600" i="1" dirty="0">
                <a:solidFill>
                  <a:schemeClr val="tx1"/>
                </a:solidFill>
                <a:latin typeface="Century Gothic" pitchFamily="34" charset="0"/>
              </a:rPr>
              <a:t>Professor(a):</a:t>
            </a:r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 _______________________</a:t>
            </a:r>
          </a:p>
          <a:p>
            <a:r>
              <a:rPr lang="pt-BR" sz="1600" i="1" dirty="0">
                <a:solidFill>
                  <a:schemeClr val="tx1"/>
                </a:solidFill>
                <a:latin typeface="Century Gothic" pitchFamily="34" charset="0"/>
              </a:rPr>
              <a:t>Instituição: ________________________________________________</a:t>
            </a:r>
          </a:p>
          <a:p>
            <a:endParaRPr lang="pt-BR" sz="1600" i="1" dirty="0">
              <a:solidFill>
                <a:srgbClr val="00B0F0"/>
              </a:solidFill>
              <a:latin typeface="Century Gothic" pitchFamily="34" charset="0"/>
            </a:endParaRPr>
          </a:p>
          <a:p>
            <a:endParaRPr lang="pt-BR" dirty="0">
              <a:solidFill>
                <a:srgbClr val="00B0F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Formulário de Solicitação de na Mudanças</a:t>
            </a:r>
            <a:endParaRPr lang="pt-BR" dirty="0"/>
          </a:p>
          <a:p>
            <a:pPr lvl="1"/>
            <a:r>
              <a:rPr lang="pt-BR" dirty="0"/>
              <a:t>Forma padronizada para as partes interessadas solicitar mudanças</a:t>
            </a:r>
          </a:p>
          <a:p>
            <a:pPr lvl="2"/>
            <a:r>
              <a:rPr lang="pt-BR" dirty="0"/>
              <a:t>Exemplo na página 149 do livro.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1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Análise do Impacto da Mudança</a:t>
            </a:r>
            <a:endParaRPr lang="pt-BR" dirty="0"/>
          </a:p>
          <a:p>
            <a:pPr lvl="1"/>
            <a:r>
              <a:rPr lang="pt-BR" dirty="0"/>
              <a:t>Formulário padronizado para demonstrar a análise que foi feita na solicitação de mudança.</a:t>
            </a:r>
          </a:p>
          <a:p>
            <a:pPr lvl="2"/>
            <a:r>
              <a:rPr lang="pt-BR" dirty="0"/>
              <a:t>Exemplo na página 149 do livro.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8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Registro de Problemas:</a:t>
            </a:r>
          </a:p>
          <a:p>
            <a:pPr lvl="1"/>
            <a:r>
              <a:rPr lang="pt-BR" dirty="0"/>
              <a:t>Permite documentar os problemas que ocorreram durante o projeto.</a:t>
            </a:r>
          </a:p>
          <a:p>
            <a:pPr lvl="1"/>
            <a:r>
              <a:rPr lang="pt-BR" dirty="0"/>
              <a:t>Fonte fundamental para o processo de Encerramento do projeto e elaboração do relatório de Lições Aprendidas.</a:t>
            </a:r>
          </a:p>
          <a:p>
            <a:pPr lvl="2"/>
            <a:r>
              <a:rPr lang="pt-BR" dirty="0"/>
              <a:t>Para evitar que erros do passado se repitam em projetos do futuro.</a:t>
            </a:r>
          </a:p>
          <a:p>
            <a:pPr lvl="2"/>
            <a:r>
              <a:rPr lang="pt-BR" dirty="0"/>
              <a:t>Exemplo na página 150 do livro.</a:t>
            </a:r>
          </a:p>
          <a:p>
            <a:endParaRPr lang="pt-BR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3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Aplicação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Vejamos como a equipe do projeto de sustentabilidade à rede de supermercados A planejou a área de conhecimento Comunicações para o projeto.</a:t>
            </a:r>
          </a:p>
          <a:p>
            <a:pPr lvl="1"/>
            <a:r>
              <a:rPr lang="pt-BR" dirty="0"/>
              <a:t>Páginas 154 a 156 do livro.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0405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Aplicação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Observem que mesmo sendo um projeto pequeno, com poucas partes interessadas, tornou-se importante documentar quem recebia que tipo de informação e em que formato, principalmente pela preferência de alguns em receber em formato impresso, não eletrônico.</a:t>
            </a:r>
          </a:p>
        </p:txBody>
      </p:sp>
    </p:spTree>
    <p:extLst>
      <p:ext uri="{BB962C8B-B14F-4D97-AF65-F5344CB8AC3E}">
        <p14:creationId xmlns:p14="http://schemas.microsoft.com/office/powerpoint/2010/main" val="158226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C00000"/>
                </a:solidFill>
              </a:rPr>
              <a:t>Comunicações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Exercícios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Continuação do projeto da reforma da loja de roupas femininas</a:t>
            </a:r>
          </a:p>
          <a:p>
            <a:r>
              <a:rPr lang="pt-BR" dirty="0"/>
              <a:t>Para confirmar como a comunicação do projeto ocorrerá entre os diversos participantes, Carlos decide utilizar o formulário Esquema das Comunicações.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7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C00000"/>
                </a:solidFill>
              </a:rPr>
              <a:t>Comunicações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Exercícios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Material de Apoio</a:t>
            </a:r>
          </a:p>
          <a:p>
            <a:pPr lvl="1"/>
            <a:r>
              <a:rPr lang="pt-BR" dirty="0"/>
              <a:t>Baixe o arquivo </a:t>
            </a:r>
            <a:r>
              <a:rPr lang="pt-BR" b="1" dirty="0"/>
              <a:t>Esquema das Comunicações</a:t>
            </a:r>
            <a:r>
              <a:rPr lang="pt-BR" dirty="0"/>
              <a:t>, em </a:t>
            </a:r>
            <a:r>
              <a:rPr lang="pt-BR" i="1" dirty="0"/>
              <a:t>Exercícios </a:t>
            </a:r>
            <a:r>
              <a:rPr lang="pt-BR" dirty="0"/>
              <a:t>deste capítulo</a:t>
            </a:r>
            <a:r>
              <a:rPr lang="pt-BR" i="1" dirty="0"/>
              <a:t> </a:t>
            </a:r>
            <a:r>
              <a:rPr lang="pt-BR" dirty="0"/>
              <a:t>nos </a:t>
            </a:r>
            <a:r>
              <a:rPr lang="pt-BR" i="1" dirty="0"/>
              <a:t>Conteúdos extras em  </a:t>
            </a:r>
            <a:r>
              <a:rPr lang="pt-BR" i="1" dirty="0">
                <a:hlinkClick r:id="rId2"/>
              </a:rPr>
              <a:t>www.projetos-camargo.com</a:t>
            </a:r>
            <a:r>
              <a:rPr lang="pt-BR" i="1" dirty="0"/>
              <a:t> 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298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C00000"/>
                </a:solidFill>
              </a:rPr>
              <a:t>Comunicações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Exercícios (p. 158 do livro)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Simule as possíveis necessidades de comunicação no projeto da reforma da loja e elabore um esquema de comunicação para os membros da equipe do projeto, considerando o tipo, a duração e as pessoas que trabalharão no projeto. Esse esquema deverá conter as seguintes informações:</a:t>
            </a:r>
          </a:p>
          <a:p>
            <a:pPr marL="857250" lvl="1" indent="-457200">
              <a:buFont typeface="+mj-lt"/>
              <a:buAutoNum type="alphaLcPeriod"/>
            </a:pPr>
            <a:r>
              <a:rPr lang="pt-BR" sz="2000" dirty="0"/>
              <a:t>Tipo de comunicação.</a:t>
            </a:r>
          </a:p>
          <a:p>
            <a:pPr marL="857250" lvl="1" indent="-457200">
              <a:buFont typeface="+mj-lt"/>
              <a:buAutoNum type="alphaLcPeriod"/>
            </a:pPr>
            <a:r>
              <a:rPr lang="pt-BR" sz="2000" dirty="0"/>
              <a:t>Público-alvo.</a:t>
            </a:r>
          </a:p>
          <a:p>
            <a:pPr marL="857250" lvl="1" indent="-457200">
              <a:buFont typeface="+mj-lt"/>
              <a:buAutoNum type="alphaLcPeriod"/>
            </a:pPr>
            <a:r>
              <a:rPr lang="pt-BR" sz="2000" dirty="0"/>
              <a:t>Método.</a:t>
            </a:r>
          </a:p>
          <a:p>
            <a:pPr marL="857250" lvl="1" indent="-457200">
              <a:buFont typeface="+mj-lt"/>
              <a:buAutoNum type="alphaLcPeriod"/>
            </a:pPr>
            <a:r>
              <a:rPr lang="pt-BR" sz="2000" dirty="0"/>
              <a:t>Frequência.</a:t>
            </a:r>
          </a:p>
          <a:p>
            <a:pPr marL="857250" lvl="1" indent="-457200">
              <a:buFont typeface="+mj-lt"/>
              <a:buAutoNum type="alphaLcPeriod"/>
            </a:pPr>
            <a:r>
              <a:rPr lang="pt-BR" sz="2000" dirty="0"/>
              <a:t>Formato.</a:t>
            </a:r>
          </a:p>
          <a:p>
            <a:pPr marL="857250" lvl="1" indent="-457200">
              <a:buFont typeface="+mj-lt"/>
              <a:buAutoNum type="alphaLcPeriod"/>
            </a:pPr>
            <a:r>
              <a:rPr lang="pt-BR" sz="2000" dirty="0"/>
              <a:t>Remetente.</a:t>
            </a:r>
          </a:p>
        </p:txBody>
      </p:sp>
    </p:spTree>
    <p:extLst>
      <p:ext uri="{BB962C8B-B14F-4D97-AF65-F5344CB8AC3E}">
        <p14:creationId xmlns:p14="http://schemas.microsoft.com/office/powerpoint/2010/main" val="412088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b="1" dirty="0"/>
              <a:t>OBJETIVOS DE APRENDIZAGEM</a:t>
            </a:r>
            <a:endParaRPr lang="pt-BR" sz="2000" dirty="0"/>
          </a:p>
          <a:p>
            <a:r>
              <a:rPr lang="pt-BR" dirty="0"/>
              <a:t>Após o estudo deste capítulo, você será capaz de:</a:t>
            </a:r>
          </a:p>
          <a:p>
            <a:pPr lvl="1"/>
            <a:r>
              <a:rPr lang="pt-BR" dirty="0"/>
              <a:t>Elaborar um Esquema das Comunicações para padronizar o fluxo de informações durante a realização do projeto.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8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Gerenciamento das Comunicações</a:t>
            </a:r>
          </a:p>
          <a:p>
            <a:pPr lvl="1"/>
            <a:r>
              <a:rPr lang="pt-BR" dirty="0"/>
              <a:t>Define as estratégias e documentos para comunicação que deverão ser utilizados pelos membros da equipe e pelas partes interessadas do projeto.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5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</a:t>
            </a: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885164"/>
              </p:ext>
            </p:extLst>
          </p:nvPr>
        </p:nvGraphicFramePr>
        <p:xfrm>
          <a:off x="1403648" y="1916833"/>
          <a:ext cx="6217622" cy="3617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384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Atividades para planejar as comunicações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Documentos gerados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99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Definir como o fluxo de informações será realizado durante o projeto.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solidFill>
                            <a:schemeClr val="tx1"/>
                          </a:solidFill>
                          <a:effectLst/>
                        </a:rPr>
                        <a:t>Plano de Gerenciamento das Comunicações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Esquema das Comunicações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814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Definir formas de coletar informações, elaborar relatórios e distribuir informações sobre o desempenho do projeto.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Relatório de Andamento</a:t>
                      </a:r>
                    </a:p>
                    <a:p>
                      <a:pPr marL="0" lvl="0"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Registro de Problemas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 – Esquema das Comunicações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Registra os nomes das partes interessadas e suas preferências quanto ao método e a frequência em que querem receber informações do projeto.</a:t>
            </a:r>
          </a:p>
          <a:p>
            <a:pPr lvl="1"/>
            <a:r>
              <a:rPr lang="pt-BR" dirty="0"/>
              <a:t>Esse documento pode ter vários formatos e conteúdos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0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1014" y="260648"/>
            <a:ext cx="7620000" cy="1143000"/>
          </a:xfrm>
        </p:spPr>
        <p:txBody>
          <a:bodyPr/>
          <a:lstStyle/>
          <a:p>
            <a:r>
              <a:rPr lang="pt-BR" sz="2800" dirty="0">
                <a:solidFill>
                  <a:srgbClr val="C00000"/>
                </a:solidFill>
              </a:rPr>
              <a:t>Comunicações – Na prática...</a:t>
            </a:r>
            <a:br>
              <a:rPr lang="pt-BR" sz="2800" dirty="0">
                <a:solidFill>
                  <a:srgbClr val="C00000"/>
                </a:solidFill>
              </a:rPr>
            </a:br>
            <a:r>
              <a:rPr lang="pt-BR" sz="2800" dirty="0">
                <a:solidFill>
                  <a:srgbClr val="C00000"/>
                </a:solidFill>
              </a:rPr>
              <a:t>Exemplo de Esquema de Comunicações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8418909" cy="252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37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solidFill>
                  <a:srgbClr val="C00000"/>
                </a:solidFill>
              </a:rPr>
              <a:t>Comunicações </a:t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>
                <a:solidFill>
                  <a:srgbClr val="C00000"/>
                </a:solidFill>
              </a:rPr>
              <a:t>Esquema de Comunicações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Para projetos pequenos, o esquema apenas confirma como a comunicação fluirá entre as equipes e partes interessadas.</a:t>
            </a:r>
          </a:p>
          <a:p>
            <a:r>
              <a:rPr lang="pt-BR" sz="2400" dirty="0"/>
              <a:t>Para projetos grandes, o esquema é fundamental para garantir que a informação atenda às necessidades de cada parte interessada.</a:t>
            </a:r>
          </a:p>
          <a:p>
            <a:pPr lvl="1"/>
            <a:r>
              <a:rPr lang="pt-BR" sz="2400" dirty="0"/>
              <a:t>Pessoas bem informadas tomam melhores decisões!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8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solidFill>
                  <a:srgbClr val="C00000"/>
                </a:solidFill>
              </a:rPr>
              <a:t>Relatórios e Formulários utilizados nas Comunicações durante o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Relatório de Andamento</a:t>
            </a:r>
          </a:p>
          <a:p>
            <a:r>
              <a:rPr lang="pt-BR" dirty="0"/>
              <a:t>Formulário de Solicitação de Mudanças</a:t>
            </a:r>
          </a:p>
          <a:p>
            <a:r>
              <a:rPr lang="pt-BR" dirty="0"/>
              <a:t>Análise do Impacto de Mudanças</a:t>
            </a:r>
          </a:p>
          <a:p>
            <a:r>
              <a:rPr lang="pt-BR" dirty="0"/>
              <a:t>Registro de Problemas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98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Comunicações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Relatório de Andamento</a:t>
            </a:r>
          </a:p>
          <a:p>
            <a:pPr lvl="1"/>
            <a:r>
              <a:rPr lang="pt-BR" dirty="0"/>
              <a:t>Permite manter as partes interessadas informadas sobre o andamento das atividades.</a:t>
            </a:r>
          </a:p>
          <a:p>
            <a:pPr lvl="2"/>
            <a:r>
              <a:rPr lang="pt-BR" dirty="0"/>
              <a:t>Exemplo desse tipo de relatório na página 148 do livro.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32993"/>
      </p:ext>
    </p:extLst>
  </p:cSld>
  <p:clrMapOvr>
    <a:masterClrMapping/>
  </p:clrMapOvr>
</p:sld>
</file>

<file path=ppt/theme/theme1.xml><?xml version="1.0" encoding="utf-8"?>
<a:theme xmlns:a="http://schemas.openxmlformats.org/drawingml/2006/main" name="BizBinder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o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BizBinder</Template>
  <TotalTime>623</TotalTime>
  <Words>764</Words>
  <Application>Microsoft Office PowerPoint</Application>
  <PresentationFormat>Apresentação na tela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Symbol</vt:lpstr>
      <vt:lpstr>Times New Roman</vt:lpstr>
      <vt:lpstr>BizBinder</vt:lpstr>
      <vt:lpstr>Gerenciamento de Projetos  Fundamentos e Prática Integrada 2ª edição por: Dra. Marta Rocha Camargo, Ph.D., PMP®</vt:lpstr>
      <vt:lpstr>Comunicações</vt:lpstr>
      <vt:lpstr>Comunicações</vt:lpstr>
      <vt:lpstr>Comunicações</vt:lpstr>
      <vt:lpstr>Comunicações – Esquema das Comunicações</vt:lpstr>
      <vt:lpstr>Comunicações – Na prática... Exemplo de Esquema de Comunicações</vt:lpstr>
      <vt:lpstr>Comunicações  Esquema de Comunicações</vt:lpstr>
      <vt:lpstr>Relatórios e Formulários utilizados nas Comunicações durante o projeto</vt:lpstr>
      <vt:lpstr>Comunicações</vt:lpstr>
      <vt:lpstr>Comunicações</vt:lpstr>
      <vt:lpstr>Comunicações</vt:lpstr>
      <vt:lpstr>Comunicações </vt:lpstr>
      <vt:lpstr>Comunicações Aplicação</vt:lpstr>
      <vt:lpstr>Comunicações Aplicação</vt:lpstr>
      <vt:lpstr>Comunicações Exercícios</vt:lpstr>
      <vt:lpstr>Comunicações Exercícios</vt:lpstr>
      <vt:lpstr>Comunicações Exercícios (p. 158 do livro)</vt:lpstr>
    </vt:vector>
  </TitlesOfParts>
  <Company>Brainy Betty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Binder</dc:title>
  <dc:creator>marta</dc:creator>
  <cp:lastModifiedBy>marta camargo</cp:lastModifiedBy>
  <cp:revision>62</cp:revision>
  <dcterms:created xsi:type="dcterms:W3CDTF">2013-12-22T09:44:15Z</dcterms:created>
  <dcterms:modified xsi:type="dcterms:W3CDTF">2018-01-09T15:23:16Z</dcterms:modified>
</cp:coreProperties>
</file>