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9" r:id="rId4"/>
    <p:sldId id="260" r:id="rId5"/>
    <p:sldId id="261" r:id="rId6"/>
    <p:sldId id="262" r:id="rId7"/>
    <p:sldId id="263" r:id="rId8"/>
    <p:sldId id="264" r:id="rId9"/>
    <p:sldId id="268" r:id="rId10"/>
    <p:sldId id="269" r:id="rId11"/>
    <p:sldId id="265"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33CC33"/>
    <a:srgbClr val="660066"/>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Estilo Médio 2 - Destaqu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Estilo com Tema 2 - Ênfase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Estilo com Tema 2 - Ênfase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12C8C85-51F0-491E-9774-3900AFEF0FD7}" styleName="Estilo Claro 2 - Ênfase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3C2FFA5D-87B4-456A-9821-1D502468CF0F}" styleName="Estilo com Tema 1 - Ênfase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72" d="100"/>
          <a:sy n="72" d="100"/>
        </p:scale>
        <p:origin x="1326"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945C988-A569-4B28-8238-2BAC02884E3D}" type="slidenum">
              <a:rPr lang="en-US"/>
              <a:pPr/>
              <a:t>‹nº›</a:t>
            </a:fld>
            <a:endParaRPr lang="en-US"/>
          </a:p>
        </p:txBody>
      </p:sp>
    </p:spTree>
    <p:extLst>
      <p:ext uri="{BB962C8B-B14F-4D97-AF65-F5344CB8AC3E}">
        <p14:creationId xmlns:p14="http://schemas.microsoft.com/office/powerpoint/2010/main" val="46834176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3074" name="Rectangle 2"/>
          <p:cNvSpPr>
            <a:spLocks noGrp="1" noChangeArrowheads="1"/>
          </p:cNvSpPr>
          <p:nvPr>
            <p:ph type="ctrTitle" hasCustomPrompt="1"/>
          </p:nvPr>
        </p:nvSpPr>
        <p:spPr>
          <a:xfrm>
            <a:off x="1295400" y="533400"/>
            <a:ext cx="7162800" cy="3067050"/>
          </a:xfrm>
          <a:extLst>
            <a:ext uri="{91240B29-F687-4F45-9708-019B960494DF}">
              <a14:hiddenLine xmlns:a14="http://schemas.microsoft.com/office/drawing/2010/main" w="9525">
                <a:solidFill>
                  <a:srgbClr val="663300"/>
                </a:solidFill>
                <a:miter lim="800000"/>
                <a:headEnd/>
                <a:tailEnd/>
              </a14:hiddenLine>
            </a:ext>
          </a:extLst>
        </p:spPr>
        <p:txBody>
          <a:bodyPr/>
          <a:lstStyle>
            <a:lvl1pPr algn="l">
              <a:defRPr sz="3600" b="0" baseline="0">
                <a:latin typeface="+mn-lt"/>
              </a:defRPr>
            </a:lvl1pPr>
          </a:lstStyle>
          <a:p>
            <a:pPr lvl="0"/>
            <a:r>
              <a:rPr lang="pt-PT" noProof="0" dirty="0"/>
              <a:t>Gerenciamento de </a:t>
            </a:r>
            <a:r>
              <a:rPr lang="pt-PT" noProof="0" dirty="0" err="1"/>
              <a:t>Projetos</a:t>
            </a:r>
            <a:br>
              <a:rPr lang="pt-PT" noProof="0" dirty="0"/>
            </a:br>
            <a:br>
              <a:rPr lang="pt-PT" noProof="0" dirty="0"/>
            </a:br>
            <a:r>
              <a:rPr lang="pt-PT" noProof="0" dirty="0"/>
              <a:t>Fundamentos e Prática Integrada</a:t>
            </a:r>
            <a:br>
              <a:rPr lang="pt-PT" noProof="0" dirty="0"/>
            </a:br>
            <a:br>
              <a:rPr lang="pt-PT" noProof="0" dirty="0"/>
            </a:br>
            <a:r>
              <a:rPr lang="pt-PT" noProof="0" dirty="0"/>
              <a:t>por </a:t>
            </a:r>
            <a:r>
              <a:rPr lang="pt-PT" noProof="0" dirty="0" err="1"/>
              <a:t>Profa</a:t>
            </a:r>
            <a:r>
              <a:rPr lang="pt-PT" noProof="0" dirty="0"/>
              <a:t>. Dra. Marta Rocha Camargo, </a:t>
            </a:r>
            <a:r>
              <a:rPr lang="pt-PT" noProof="0" dirty="0" err="1"/>
              <a:t>ph.D.</a:t>
            </a:r>
            <a:r>
              <a:rPr lang="pt-PT" noProof="0" dirty="0"/>
              <a:t> e PMP ®</a:t>
            </a:r>
            <a:endParaRPr lang="en-US" noProof="0" dirty="0"/>
          </a:p>
        </p:txBody>
      </p:sp>
      <p:sp>
        <p:nvSpPr>
          <p:cNvPr id="3075" name="Rectangle 3"/>
          <p:cNvSpPr>
            <a:spLocks noGrp="1" noChangeArrowheads="1"/>
          </p:cNvSpPr>
          <p:nvPr>
            <p:ph type="subTitle" idx="1" hasCustomPrompt="1"/>
          </p:nvPr>
        </p:nvSpPr>
        <p:spPr>
          <a:xfrm>
            <a:off x="1295400" y="3810000"/>
            <a:ext cx="7162800" cy="1752600"/>
          </a:xfrm>
        </p:spPr>
        <p:txBody>
          <a:bodyPr/>
          <a:lstStyle>
            <a:lvl1pPr marL="0" indent="0">
              <a:buFontTx/>
              <a:buNone/>
              <a:defRPr b="1">
                <a:solidFill>
                  <a:srgbClr val="0099CC"/>
                </a:solidFill>
              </a:defRPr>
            </a:lvl1pPr>
          </a:lstStyle>
          <a:p>
            <a:pPr lvl="0"/>
            <a:r>
              <a:rPr lang="pt-PT" noProof="0" dirty="0"/>
              <a:t>Capítulo 1</a:t>
            </a:r>
            <a:endParaRPr lang="en-US" noProof="0" dirty="0"/>
          </a:p>
        </p:txBody>
      </p:sp>
      <p:sp>
        <p:nvSpPr>
          <p:cNvPr id="3" name="CaixaDeTexto 2"/>
          <p:cNvSpPr txBox="1"/>
          <p:nvPr userDrawn="1"/>
        </p:nvSpPr>
        <p:spPr>
          <a:xfrm>
            <a:off x="1691680" y="6479758"/>
            <a:ext cx="5472608" cy="261610"/>
          </a:xfrm>
          <a:prstGeom prst="rect">
            <a:avLst/>
          </a:prstGeom>
          <a:noFill/>
        </p:spPr>
        <p:txBody>
          <a:bodyPr wrap="square" rtlCol="0">
            <a:spAutoFit/>
          </a:bodyPr>
          <a:lstStyle/>
          <a:p>
            <a:r>
              <a:rPr lang="en-US" sz="1100" dirty="0"/>
              <a:t>©</a:t>
            </a:r>
            <a:r>
              <a:rPr lang="en-US" sz="1100" dirty="0" err="1"/>
              <a:t>Direitos</a:t>
            </a:r>
            <a:r>
              <a:rPr lang="en-US" sz="1100" dirty="0"/>
              <a:t> </a:t>
            </a:r>
            <a:r>
              <a:rPr lang="en-US" sz="1100" dirty="0" err="1"/>
              <a:t>autorais</a:t>
            </a:r>
            <a:r>
              <a:rPr lang="en-US" sz="1100" dirty="0"/>
              <a:t> </a:t>
            </a:r>
            <a:r>
              <a:rPr lang="en-US" sz="1100" dirty="0" err="1"/>
              <a:t>reservados</a:t>
            </a:r>
            <a:r>
              <a:rPr lang="en-US" sz="1100" dirty="0"/>
              <a:t>. </a:t>
            </a:r>
            <a:r>
              <a:rPr lang="en-US" sz="1100" dirty="0" err="1"/>
              <a:t>Proibida</a:t>
            </a:r>
            <a:r>
              <a:rPr lang="en-US" sz="1100" dirty="0"/>
              <a:t> </a:t>
            </a:r>
            <a:r>
              <a:rPr lang="en-US" sz="1100" dirty="0" err="1"/>
              <a:t>reprodução</a:t>
            </a:r>
            <a:r>
              <a:rPr lang="en-US" sz="1100" dirty="0"/>
              <a:t> </a:t>
            </a:r>
            <a:r>
              <a:rPr lang="en-US" sz="1100" dirty="0" err="1"/>
              <a:t>sem</a:t>
            </a:r>
            <a:r>
              <a:rPr lang="en-US" sz="1100" dirty="0"/>
              <a:t> a </a:t>
            </a:r>
            <a:r>
              <a:rPr lang="en-US" sz="1100" dirty="0" err="1"/>
              <a:t>devida</a:t>
            </a:r>
            <a:r>
              <a:rPr lang="en-US" sz="1100" dirty="0"/>
              <a:t> </a:t>
            </a:r>
            <a:r>
              <a:rPr lang="en-US" sz="1100" dirty="0" err="1"/>
              <a:t>autorização</a:t>
            </a:r>
            <a:r>
              <a:rPr lang="en-US" sz="1100" dirty="0"/>
              <a:t>.</a:t>
            </a:r>
            <a:endParaRPr lang="pt-BR" sz="110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endParaRPr lang="pt-BR"/>
          </a:p>
        </p:txBody>
      </p:sp>
      <p:sp>
        <p:nvSpPr>
          <p:cNvPr id="3" name="Marcador de Posição de Texto Vertical 2"/>
          <p:cNvSpPr>
            <a:spLocks noGrp="1"/>
          </p:cNvSpPr>
          <p:nvPr>
            <p:ph type="body" orient="vert" idx="1"/>
          </p:nvPr>
        </p:nvSpPr>
        <p:spPr/>
        <p:txBody>
          <a:bodyPr vert="eaVert"/>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endParaRPr lang="pt-BR"/>
          </a:p>
        </p:txBody>
      </p:sp>
      <p:sp>
        <p:nvSpPr>
          <p:cNvPr id="5" name="Marcador de Posição do Rodapé 4"/>
          <p:cNvSpPr>
            <a:spLocks noGrp="1"/>
          </p:cNvSpPr>
          <p:nvPr>
            <p:ph type="ftr" sz="quarter" idx="11"/>
          </p:nvPr>
        </p:nvSpPr>
        <p:spPr/>
        <p:txBody>
          <a:bodyPr/>
          <a:lstStyle>
            <a:lvl1pPr>
              <a:defRPr/>
            </a:lvl1pPr>
          </a:lstStyle>
          <a:p>
            <a:endParaRPr lang="pt-BR" dirty="0"/>
          </a:p>
          <a:p>
            <a:r>
              <a:rPr lang="pt-BR" dirty="0"/>
              <a:t>©Direitos autorais reservados. Proibida reprodução sem a devida autorização.</a:t>
            </a:r>
            <a:endParaRPr lang="en-US" dirty="0"/>
          </a:p>
        </p:txBody>
      </p:sp>
    </p:spTree>
    <p:extLst>
      <p:ext uri="{BB962C8B-B14F-4D97-AF65-F5344CB8AC3E}">
        <p14:creationId xmlns:p14="http://schemas.microsoft.com/office/powerpoint/2010/main" val="860586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781800" y="274638"/>
            <a:ext cx="1905000" cy="5851525"/>
          </a:xfrm>
        </p:spPr>
        <p:txBody>
          <a:bodyPr vert="eaVert"/>
          <a:lstStyle/>
          <a:p>
            <a:r>
              <a:rPr lang="pt-PT"/>
              <a:t>Clique para editar o estilo</a:t>
            </a:r>
            <a:endParaRPr lang="pt-BR"/>
          </a:p>
        </p:txBody>
      </p:sp>
      <p:sp>
        <p:nvSpPr>
          <p:cNvPr id="3" name="Marcador de Posição de Texto Vertical 2"/>
          <p:cNvSpPr>
            <a:spLocks noGrp="1"/>
          </p:cNvSpPr>
          <p:nvPr>
            <p:ph type="body" orient="vert" idx="1"/>
          </p:nvPr>
        </p:nvSpPr>
        <p:spPr>
          <a:xfrm>
            <a:off x="1066800" y="274638"/>
            <a:ext cx="5562600" cy="5851525"/>
          </a:xfrm>
        </p:spPr>
        <p:txBody>
          <a:bodyPr vert="eaVert"/>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endParaRPr lang="pt-BR"/>
          </a:p>
        </p:txBody>
      </p:sp>
      <p:sp>
        <p:nvSpPr>
          <p:cNvPr id="5" name="Marcador de Posição do Rodapé 4"/>
          <p:cNvSpPr>
            <a:spLocks noGrp="1"/>
          </p:cNvSpPr>
          <p:nvPr>
            <p:ph type="ftr" sz="quarter" idx="11"/>
          </p:nvPr>
        </p:nvSpPr>
        <p:spPr/>
        <p:txBody>
          <a:bodyPr/>
          <a:lstStyle>
            <a:lvl1pPr>
              <a:defRPr/>
            </a:lvl1pPr>
          </a:lstStyle>
          <a:p>
            <a:endParaRPr lang="pt-BR" dirty="0"/>
          </a:p>
          <a:p>
            <a:r>
              <a:rPr lang="pt-BR" dirty="0"/>
              <a:t>©Direitos autorais reservados. Proibida reprodução sem a devida autorização.</a:t>
            </a:r>
            <a:endParaRPr lang="en-US" dirty="0"/>
          </a:p>
        </p:txBody>
      </p:sp>
    </p:spTree>
    <p:extLst>
      <p:ext uri="{BB962C8B-B14F-4D97-AF65-F5344CB8AC3E}">
        <p14:creationId xmlns:p14="http://schemas.microsoft.com/office/powerpoint/2010/main" val="3101496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endParaRPr lang="pt-BR"/>
          </a:p>
        </p:txBody>
      </p:sp>
      <p:sp>
        <p:nvSpPr>
          <p:cNvPr id="3" name="Marcador de Posição de Conteúdo 2"/>
          <p:cNvSpPr>
            <a:spLocks noGrp="1"/>
          </p:cNvSpPr>
          <p:nvPr>
            <p:ph idx="1"/>
          </p:nvPr>
        </p:nvSpPr>
        <p:spPr/>
        <p:txBody>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endParaRPr lang="pt-BR"/>
          </a:p>
        </p:txBody>
      </p:sp>
      <p:sp>
        <p:nvSpPr>
          <p:cNvPr id="5" name="Marcador de Posição do Rodapé 4"/>
          <p:cNvSpPr>
            <a:spLocks noGrp="1"/>
          </p:cNvSpPr>
          <p:nvPr>
            <p:ph type="ftr" sz="quarter" idx="11"/>
          </p:nvPr>
        </p:nvSpPr>
        <p:spPr>
          <a:xfrm>
            <a:off x="899592" y="6381750"/>
            <a:ext cx="6949008" cy="476250"/>
          </a:xfrm>
        </p:spPr>
        <p:txBody>
          <a:bodyPr/>
          <a:lstStyle>
            <a:lvl1pPr>
              <a:defRPr/>
            </a:lvl1pPr>
          </a:lstStyle>
          <a:p>
            <a:endParaRPr lang="pt-BR" dirty="0"/>
          </a:p>
          <a:p>
            <a:r>
              <a:rPr lang="pt-BR" dirty="0"/>
              <a:t>©Direitos autorais reservados. Proibida reprodução sem a devida autorização.</a:t>
            </a:r>
            <a:endParaRPr lang="en-US" dirty="0"/>
          </a:p>
        </p:txBody>
      </p:sp>
      <p:sp>
        <p:nvSpPr>
          <p:cNvPr id="6" name="Marcador de Posição do Número do Diapositivo 5"/>
          <p:cNvSpPr>
            <a:spLocks noGrp="1"/>
          </p:cNvSpPr>
          <p:nvPr>
            <p:ph type="sldNum" sz="quarter" idx="12"/>
          </p:nvPr>
        </p:nvSpPr>
        <p:spPr>
          <a:xfrm>
            <a:off x="7924800" y="6237312"/>
            <a:ext cx="1219200" cy="476250"/>
          </a:xfrm>
          <a:prstGeom prst="rect">
            <a:avLst/>
          </a:prstGeom>
        </p:spPr>
        <p:txBody>
          <a:bodyPr/>
          <a:lstStyle>
            <a:lvl1pPr>
              <a:defRPr/>
            </a:lvl1pPr>
          </a:lstStyle>
          <a:p>
            <a:fld id="{9E029600-20D0-4CC6-AC72-84CAE4B55957}" type="slidenum">
              <a:rPr lang="en-US"/>
              <a:pPr/>
              <a:t>‹nº›</a:t>
            </a:fld>
            <a:endParaRPr lang="en-US"/>
          </a:p>
        </p:txBody>
      </p:sp>
    </p:spTree>
    <p:extLst>
      <p:ext uri="{BB962C8B-B14F-4D97-AF65-F5344CB8AC3E}">
        <p14:creationId xmlns:p14="http://schemas.microsoft.com/office/powerpoint/2010/main" val="1093629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PT"/>
              <a:t>Clique para editar o estilo</a:t>
            </a:r>
            <a:endParaRPr lang="pt-BR"/>
          </a:p>
        </p:txBody>
      </p:sp>
      <p:sp>
        <p:nvSpPr>
          <p:cNvPr id="3" name="Marcador de Posição do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PT"/>
              <a:t>Clique para editar os estilos</a:t>
            </a:r>
          </a:p>
        </p:txBody>
      </p:sp>
      <p:sp>
        <p:nvSpPr>
          <p:cNvPr id="5" name="Marcador de Posição do Rodapé 4"/>
          <p:cNvSpPr>
            <a:spLocks noGrp="1"/>
          </p:cNvSpPr>
          <p:nvPr>
            <p:ph type="ftr" sz="quarter" idx="11"/>
          </p:nvPr>
        </p:nvSpPr>
        <p:spPr/>
        <p:txBody>
          <a:bodyPr/>
          <a:lstStyle>
            <a:lvl1pPr>
              <a:defRPr/>
            </a:lvl1pPr>
          </a:lstStyle>
          <a:p>
            <a:endParaRPr lang="pt-BR" dirty="0"/>
          </a:p>
          <a:p>
            <a:r>
              <a:rPr lang="pt-BR" dirty="0"/>
              <a:t>©Direitos autorais reservados. Proibida reprodução sem a devida autorização.</a:t>
            </a:r>
            <a:endParaRPr lang="en-US" dirty="0"/>
          </a:p>
        </p:txBody>
      </p:sp>
      <p:sp>
        <p:nvSpPr>
          <p:cNvPr id="6" name="Marcador de Posição do Número do Diapositivo 5"/>
          <p:cNvSpPr>
            <a:spLocks noGrp="1"/>
          </p:cNvSpPr>
          <p:nvPr>
            <p:ph type="sldNum" sz="quarter" idx="12"/>
          </p:nvPr>
        </p:nvSpPr>
        <p:spPr>
          <a:xfrm>
            <a:off x="7924800" y="6237312"/>
            <a:ext cx="1219200" cy="476250"/>
          </a:xfrm>
          <a:prstGeom prst="rect">
            <a:avLst/>
          </a:prstGeom>
        </p:spPr>
        <p:txBody>
          <a:bodyPr/>
          <a:lstStyle>
            <a:lvl1pPr>
              <a:defRPr/>
            </a:lvl1pPr>
          </a:lstStyle>
          <a:p>
            <a:fld id="{2CD131D7-B3A3-4914-B939-BB971F3D227E}" type="slidenum">
              <a:rPr lang="en-US"/>
              <a:pPr/>
              <a:t>‹nº›</a:t>
            </a:fld>
            <a:endParaRPr lang="en-US"/>
          </a:p>
        </p:txBody>
      </p:sp>
    </p:spTree>
    <p:extLst>
      <p:ext uri="{BB962C8B-B14F-4D97-AF65-F5344CB8AC3E}">
        <p14:creationId xmlns:p14="http://schemas.microsoft.com/office/powerpoint/2010/main" val="3883455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endParaRPr lang="pt-BR"/>
          </a:p>
        </p:txBody>
      </p:sp>
      <p:sp>
        <p:nvSpPr>
          <p:cNvPr id="3" name="Marcador de Posição de Conteúdo 2"/>
          <p:cNvSpPr>
            <a:spLocks noGrp="1"/>
          </p:cNvSpPr>
          <p:nvPr>
            <p:ph sz="half" idx="1"/>
          </p:nvPr>
        </p:nvSpPr>
        <p:spPr>
          <a:xfrm>
            <a:off x="1066800" y="1600200"/>
            <a:ext cx="3733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endParaRPr lang="pt-BR"/>
          </a:p>
        </p:txBody>
      </p:sp>
      <p:sp>
        <p:nvSpPr>
          <p:cNvPr id="4" name="Marcador de Posição de Conteúdo 3"/>
          <p:cNvSpPr>
            <a:spLocks noGrp="1"/>
          </p:cNvSpPr>
          <p:nvPr>
            <p:ph sz="half" idx="2"/>
          </p:nvPr>
        </p:nvSpPr>
        <p:spPr>
          <a:xfrm>
            <a:off x="4953000" y="1600200"/>
            <a:ext cx="3733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endParaRPr lang="pt-BR"/>
          </a:p>
        </p:txBody>
      </p:sp>
      <p:sp>
        <p:nvSpPr>
          <p:cNvPr id="6" name="Marcador de Posição do Rodapé 5"/>
          <p:cNvSpPr>
            <a:spLocks noGrp="1"/>
          </p:cNvSpPr>
          <p:nvPr>
            <p:ph type="ftr" sz="quarter" idx="11"/>
          </p:nvPr>
        </p:nvSpPr>
        <p:spPr/>
        <p:txBody>
          <a:bodyPr/>
          <a:lstStyle>
            <a:lvl1pPr>
              <a:defRPr/>
            </a:lvl1pPr>
          </a:lstStyle>
          <a:p>
            <a:endParaRPr lang="pt-BR" dirty="0"/>
          </a:p>
          <a:p>
            <a:r>
              <a:rPr lang="pt-BR" dirty="0"/>
              <a:t>©Direitos autorais reservados. Proibida reprodução sem a devida autorização.</a:t>
            </a:r>
            <a:endParaRPr lang="en-US" dirty="0"/>
          </a:p>
        </p:txBody>
      </p:sp>
    </p:spTree>
    <p:extLst>
      <p:ext uri="{BB962C8B-B14F-4D97-AF65-F5344CB8AC3E}">
        <p14:creationId xmlns:p14="http://schemas.microsoft.com/office/powerpoint/2010/main" val="38952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PT"/>
              <a:t>Clique para editar o estilo</a:t>
            </a:r>
            <a:endParaRPr lang="pt-BR"/>
          </a:p>
        </p:txBody>
      </p:sp>
      <p:sp>
        <p:nvSpPr>
          <p:cNvPr id="3" name="Marcador de Posição do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a:t>
            </a:r>
          </a:p>
        </p:txBody>
      </p:sp>
      <p:sp>
        <p:nvSpPr>
          <p:cNvPr id="4" name="Marcador de Posição de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endParaRPr lang="pt-BR"/>
          </a:p>
        </p:txBody>
      </p:sp>
      <p:sp>
        <p:nvSpPr>
          <p:cNvPr id="5" name="Marcador de Posição do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a:t>
            </a:r>
          </a:p>
        </p:txBody>
      </p:sp>
      <p:sp>
        <p:nvSpPr>
          <p:cNvPr id="6" name="Marcador de Posição de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endParaRPr lang="pt-BR"/>
          </a:p>
        </p:txBody>
      </p:sp>
      <p:sp>
        <p:nvSpPr>
          <p:cNvPr id="8" name="Marcador de Posição do Rodapé 7"/>
          <p:cNvSpPr>
            <a:spLocks noGrp="1"/>
          </p:cNvSpPr>
          <p:nvPr>
            <p:ph type="ftr" sz="quarter" idx="11"/>
          </p:nvPr>
        </p:nvSpPr>
        <p:spPr/>
        <p:txBody>
          <a:bodyPr/>
          <a:lstStyle>
            <a:lvl1pPr>
              <a:defRPr/>
            </a:lvl1pPr>
          </a:lstStyle>
          <a:p>
            <a:endParaRPr lang="pt-BR" dirty="0"/>
          </a:p>
          <a:p>
            <a:r>
              <a:rPr lang="pt-BR" dirty="0"/>
              <a:t>©Direitos autorais reservados. Proibida reprodução sem a devida autorização.</a:t>
            </a:r>
            <a:endParaRPr lang="en-US" dirty="0"/>
          </a:p>
        </p:txBody>
      </p:sp>
    </p:spTree>
    <p:extLst>
      <p:ext uri="{BB962C8B-B14F-4D97-AF65-F5344CB8AC3E}">
        <p14:creationId xmlns:p14="http://schemas.microsoft.com/office/powerpoint/2010/main" val="223483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endParaRPr lang="pt-BR"/>
          </a:p>
        </p:txBody>
      </p:sp>
      <p:sp>
        <p:nvSpPr>
          <p:cNvPr id="4" name="Marcador de Posição do Rodapé 3"/>
          <p:cNvSpPr>
            <a:spLocks noGrp="1"/>
          </p:cNvSpPr>
          <p:nvPr>
            <p:ph type="ftr" sz="quarter" idx="11"/>
          </p:nvPr>
        </p:nvSpPr>
        <p:spPr/>
        <p:txBody>
          <a:bodyPr/>
          <a:lstStyle>
            <a:lvl1pPr>
              <a:defRPr/>
            </a:lvl1pPr>
          </a:lstStyle>
          <a:p>
            <a:endParaRPr lang="pt-BR" dirty="0"/>
          </a:p>
          <a:p>
            <a:r>
              <a:rPr lang="pt-BR" dirty="0"/>
              <a:t>©Direitos autorais reservados. Proibida reprodução sem a devida autorização.</a:t>
            </a:r>
            <a:endParaRPr lang="en-US" dirty="0"/>
          </a:p>
        </p:txBody>
      </p:sp>
    </p:spTree>
    <p:extLst>
      <p:ext uri="{BB962C8B-B14F-4D97-AF65-F5344CB8AC3E}">
        <p14:creationId xmlns:p14="http://schemas.microsoft.com/office/powerpoint/2010/main" val="1737889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3" name="Marcador de Posição do Rodapé 2"/>
          <p:cNvSpPr>
            <a:spLocks noGrp="1"/>
          </p:cNvSpPr>
          <p:nvPr>
            <p:ph type="ftr" sz="quarter" idx="11"/>
          </p:nvPr>
        </p:nvSpPr>
        <p:spPr/>
        <p:txBody>
          <a:bodyPr/>
          <a:lstStyle>
            <a:lvl1pPr>
              <a:defRPr/>
            </a:lvl1pPr>
          </a:lstStyle>
          <a:p>
            <a:endParaRPr lang="pt-BR" dirty="0"/>
          </a:p>
          <a:p>
            <a:r>
              <a:rPr lang="pt-BR" dirty="0"/>
              <a:t>©Direitos autorais reservados. Proibida reprodução sem a devida autorização.</a:t>
            </a:r>
            <a:endParaRPr lang="en-US" dirty="0"/>
          </a:p>
        </p:txBody>
      </p:sp>
    </p:spTree>
    <p:extLst>
      <p:ext uri="{BB962C8B-B14F-4D97-AF65-F5344CB8AC3E}">
        <p14:creationId xmlns:p14="http://schemas.microsoft.com/office/powerpoint/2010/main" val="3072131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PT"/>
              <a:t>Clique para editar o estilo</a:t>
            </a:r>
            <a:endParaRPr lang="pt-BR"/>
          </a:p>
        </p:txBody>
      </p:sp>
      <p:sp>
        <p:nvSpPr>
          <p:cNvPr id="3" name="Marcador de Posição de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endParaRPr lang="pt-BR"/>
          </a:p>
        </p:txBody>
      </p:sp>
      <p:sp>
        <p:nvSpPr>
          <p:cNvPr id="4" name="Marcador de Posição do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a:t>
            </a:r>
          </a:p>
        </p:txBody>
      </p:sp>
      <p:sp>
        <p:nvSpPr>
          <p:cNvPr id="6" name="Marcador de Posição do Rodapé 5"/>
          <p:cNvSpPr>
            <a:spLocks noGrp="1"/>
          </p:cNvSpPr>
          <p:nvPr>
            <p:ph type="ftr" sz="quarter" idx="11"/>
          </p:nvPr>
        </p:nvSpPr>
        <p:spPr/>
        <p:txBody>
          <a:bodyPr/>
          <a:lstStyle>
            <a:lvl1pPr>
              <a:defRPr/>
            </a:lvl1pPr>
          </a:lstStyle>
          <a:p>
            <a:endParaRPr lang="pt-BR" dirty="0"/>
          </a:p>
          <a:p>
            <a:r>
              <a:rPr lang="pt-BR" dirty="0"/>
              <a:t>©Direitos autorais reservados. Proibida reprodução sem a devida autorização.</a:t>
            </a:r>
            <a:endParaRPr lang="en-US" dirty="0"/>
          </a:p>
        </p:txBody>
      </p:sp>
    </p:spTree>
    <p:extLst>
      <p:ext uri="{BB962C8B-B14F-4D97-AF65-F5344CB8AC3E}">
        <p14:creationId xmlns:p14="http://schemas.microsoft.com/office/powerpoint/2010/main" val="1010475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PT"/>
              <a:t>Clique para editar o estilo</a:t>
            </a:r>
            <a:endParaRPr lang="pt-BR"/>
          </a:p>
        </p:txBody>
      </p:sp>
      <p:sp>
        <p:nvSpPr>
          <p:cNvPr id="3" name="Marcador de Posição d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PT"/>
              <a:t>Clique no ícone para adicionar uma imagem</a:t>
            </a:r>
            <a:endParaRPr lang="pt-BR"/>
          </a:p>
        </p:txBody>
      </p:sp>
      <p:sp>
        <p:nvSpPr>
          <p:cNvPr id="4" name="Marcador de Posição do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a:t>
            </a:r>
          </a:p>
        </p:txBody>
      </p:sp>
      <p:sp>
        <p:nvSpPr>
          <p:cNvPr id="6" name="Marcador de Posição do Rodapé 5"/>
          <p:cNvSpPr>
            <a:spLocks noGrp="1"/>
          </p:cNvSpPr>
          <p:nvPr>
            <p:ph type="ftr" sz="quarter" idx="11"/>
          </p:nvPr>
        </p:nvSpPr>
        <p:spPr/>
        <p:txBody>
          <a:bodyPr/>
          <a:lstStyle>
            <a:lvl1pPr>
              <a:defRPr/>
            </a:lvl1pPr>
          </a:lstStyle>
          <a:p>
            <a:endParaRPr lang="pt-BR" dirty="0"/>
          </a:p>
          <a:p>
            <a:r>
              <a:rPr lang="pt-BR" dirty="0"/>
              <a:t>©Direitos autorais reservados. Proibida reprodução sem a devida autorização.</a:t>
            </a:r>
            <a:endParaRPr lang="en-US" dirty="0"/>
          </a:p>
        </p:txBody>
      </p:sp>
    </p:spTree>
    <p:extLst>
      <p:ext uri="{BB962C8B-B14F-4D97-AF65-F5344CB8AC3E}">
        <p14:creationId xmlns:p14="http://schemas.microsoft.com/office/powerpoint/2010/main" val="1496564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066800" y="274638"/>
            <a:ext cx="7620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pt-PT"/>
              <a:t>Clique para editar o estilo</a:t>
            </a:r>
            <a:endParaRPr lang="en-US"/>
          </a:p>
        </p:txBody>
      </p:sp>
      <p:sp>
        <p:nvSpPr>
          <p:cNvPr id="1027" name="Rectangle 3"/>
          <p:cNvSpPr>
            <a:spLocks noGrp="1" noChangeArrowheads="1"/>
          </p:cNvSpPr>
          <p:nvPr>
            <p:ph type="body" idx="1"/>
          </p:nvPr>
        </p:nvSpPr>
        <p:spPr bwMode="auto">
          <a:xfrm>
            <a:off x="1066800" y="1600200"/>
            <a:ext cx="76200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endParaRPr lang="en-US"/>
          </a:p>
        </p:txBody>
      </p:sp>
      <p:sp>
        <p:nvSpPr>
          <p:cNvPr id="1029" name="Rectangle 5"/>
          <p:cNvSpPr>
            <a:spLocks noGrp="1" noChangeArrowheads="1"/>
          </p:cNvSpPr>
          <p:nvPr>
            <p:ph type="ftr" sz="quarter" idx="3"/>
          </p:nvPr>
        </p:nvSpPr>
        <p:spPr bwMode="auto">
          <a:xfrm>
            <a:off x="1043608" y="6309320"/>
            <a:ext cx="6192688"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100"/>
            </a:lvl1pPr>
          </a:lstStyle>
          <a:p>
            <a:endParaRPr lang="pt-BR" dirty="0"/>
          </a:p>
          <a:p>
            <a:r>
              <a:rPr lang="pt-BR" dirty="0"/>
              <a:t>©Direitos autorais reservados. Proibida reprodução sem a devida autorização.</a:t>
            </a:r>
            <a:endParaRPr lang="en-US" dirty="0"/>
          </a:p>
        </p:txBody>
      </p:sp>
      <p:pic>
        <p:nvPicPr>
          <p:cNvPr id="3" name="Imagem 2">
            <a:extLst>
              <a:ext uri="{FF2B5EF4-FFF2-40B4-BE49-F238E27FC236}">
                <a16:creationId xmlns:a16="http://schemas.microsoft.com/office/drawing/2014/main" id="{1AE09C0A-AF7C-43A5-9270-9CFD64E89726}"/>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8002381" y="6093296"/>
            <a:ext cx="686164" cy="733594"/>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rtl="0" eaLnBrk="1" fontAlgn="base" hangingPunct="1">
        <a:spcBef>
          <a:spcPct val="0"/>
        </a:spcBef>
        <a:spcAft>
          <a:spcPct val="0"/>
        </a:spcAft>
        <a:defRPr sz="4400" b="1">
          <a:solidFill>
            <a:srgbClr val="0099CC"/>
          </a:solidFill>
          <a:latin typeface="+mj-lt"/>
          <a:ea typeface="+mj-ea"/>
          <a:cs typeface="+mj-cs"/>
        </a:defRPr>
      </a:lvl1pPr>
      <a:lvl2pPr algn="ctr" rtl="0" eaLnBrk="1" fontAlgn="base" hangingPunct="1">
        <a:spcBef>
          <a:spcPct val="0"/>
        </a:spcBef>
        <a:spcAft>
          <a:spcPct val="0"/>
        </a:spcAft>
        <a:defRPr sz="4400" b="1">
          <a:solidFill>
            <a:srgbClr val="0099CC"/>
          </a:solidFill>
          <a:latin typeface="Arial" charset="0"/>
        </a:defRPr>
      </a:lvl2pPr>
      <a:lvl3pPr algn="ctr" rtl="0" eaLnBrk="1" fontAlgn="base" hangingPunct="1">
        <a:spcBef>
          <a:spcPct val="0"/>
        </a:spcBef>
        <a:spcAft>
          <a:spcPct val="0"/>
        </a:spcAft>
        <a:defRPr sz="4400" b="1">
          <a:solidFill>
            <a:srgbClr val="0099CC"/>
          </a:solidFill>
          <a:latin typeface="Arial" charset="0"/>
        </a:defRPr>
      </a:lvl3pPr>
      <a:lvl4pPr algn="ctr" rtl="0" eaLnBrk="1" fontAlgn="base" hangingPunct="1">
        <a:spcBef>
          <a:spcPct val="0"/>
        </a:spcBef>
        <a:spcAft>
          <a:spcPct val="0"/>
        </a:spcAft>
        <a:defRPr sz="4400" b="1">
          <a:solidFill>
            <a:srgbClr val="0099CC"/>
          </a:solidFill>
          <a:latin typeface="Arial" charset="0"/>
        </a:defRPr>
      </a:lvl4pPr>
      <a:lvl5pPr algn="ctr" rtl="0" eaLnBrk="1" fontAlgn="base" hangingPunct="1">
        <a:spcBef>
          <a:spcPct val="0"/>
        </a:spcBef>
        <a:spcAft>
          <a:spcPct val="0"/>
        </a:spcAft>
        <a:defRPr sz="4400" b="1">
          <a:solidFill>
            <a:srgbClr val="0099CC"/>
          </a:solidFill>
          <a:latin typeface="Arial" charset="0"/>
        </a:defRPr>
      </a:lvl5pPr>
      <a:lvl6pPr marL="457200" algn="ctr" rtl="0" eaLnBrk="1" fontAlgn="base" hangingPunct="1">
        <a:spcBef>
          <a:spcPct val="0"/>
        </a:spcBef>
        <a:spcAft>
          <a:spcPct val="0"/>
        </a:spcAft>
        <a:defRPr sz="4400" b="1">
          <a:solidFill>
            <a:srgbClr val="0099CC"/>
          </a:solidFill>
          <a:latin typeface="Arial" charset="0"/>
        </a:defRPr>
      </a:lvl6pPr>
      <a:lvl7pPr marL="914400" algn="ctr" rtl="0" eaLnBrk="1" fontAlgn="base" hangingPunct="1">
        <a:spcBef>
          <a:spcPct val="0"/>
        </a:spcBef>
        <a:spcAft>
          <a:spcPct val="0"/>
        </a:spcAft>
        <a:defRPr sz="4400" b="1">
          <a:solidFill>
            <a:srgbClr val="0099CC"/>
          </a:solidFill>
          <a:latin typeface="Arial" charset="0"/>
        </a:defRPr>
      </a:lvl7pPr>
      <a:lvl8pPr marL="1371600" algn="ctr" rtl="0" eaLnBrk="1" fontAlgn="base" hangingPunct="1">
        <a:spcBef>
          <a:spcPct val="0"/>
        </a:spcBef>
        <a:spcAft>
          <a:spcPct val="0"/>
        </a:spcAft>
        <a:defRPr sz="4400" b="1">
          <a:solidFill>
            <a:srgbClr val="0099CC"/>
          </a:solidFill>
          <a:latin typeface="Arial" charset="0"/>
        </a:defRPr>
      </a:lvl8pPr>
      <a:lvl9pPr marL="1828800" algn="ctr" rtl="0" eaLnBrk="1" fontAlgn="base" hangingPunct="1">
        <a:spcBef>
          <a:spcPct val="0"/>
        </a:spcBef>
        <a:spcAft>
          <a:spcPct val="0"/>
        </a:spcAft>
        <a:defRPr sz="4400" b="1">
          <a:solidFill>
            <a:srgbClr val="0099CC"/>
          </a:solidFill>
          <a:latin typeface="Arial" charset="0"/>
        </a:defRPr>
      </a:lvl9pPr>
    </p:titleStyle>
    <p:bodyStyle>
      <a:lvl1pPr marL="342900" indent="-342900" algn="l" rtl="0" eaLnBrk="1" fontAlgn="base" hangingPunct="1">
        <a:spcBef>
          <a:spcPct val="20000"/>
        </a:spcBef>
        <a:spcAft>
          <a:spcPct val="0"/>
        </a:spcAft>
        <a:buClr>
          <a:srgbClr val="0099CC"/>
        </a:buClr>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lr>
          <a:srgbClr val="0099CC"/>
        </a:buClr>
        <a:buChar char="–"/>
        <a:defRPr sz="2800">
          <a:solidFill>
            <a:schemeClr val="tx1"/>
          </a:solidFill>
          <a:latin typeface="+mn-lt"/>
        </a:defRPr>
      </a:lvl2pPr>
      <a:lvl3pPr marL="1143000" indent="-228600" algn="l" rtl="0" eaLnBrk="1" fontAlgn="base" hangingPunct="1">
        <a:spcBef>
          <a:spcPct val="20000"/>
        </a:spcBef>
        <a:spcAft>
          <a:spcPct val="0"/>
        </a:spcAft>
        <a:buClr>
          <a:srgbClr val="0099CC"/>
        </a:buClr>
        <a:buChar char="•"/>
        <a:defRPr sz="2400">
          <a:solidFill>
            <a:schemeClr val="tx1"/>
          </a:solidFill>
          <a:latin typeface="+mn-lt"/>
        </a:defRPr>
      </a:lvl3pPr>
      <a:lvl4pPr marL="1600200" indent="-228600" algn="l" rtl="0" eaLnBrk="1" fontAlgn="base" hangingPunct="1">
        <a:spcBef>
          <a:spcPct val="20000"/>
        </a:spcBef>
        <a:spcAft>
          <a:spcPct val="0"/>
        </a:spcAft>
        <a:buClr>
          <a:srgbClr val="0099CC"/>
        </a:buClr>
        <a:buChar char="–"/>
        <a:defRPr sz="2000">
          <a:solidFill>
            <a:schemeClr val="tx1"/>
          </a:solidFill>
          <a:latin typeface="+mn-lt"/>
        </a:defRPr>
      </a:lvl4pPr>
      <a:lvl5pPr marL="2057400" indent="-228600" algn="l" rtl="0" eaLnBrk="1" fontAlgn="base" hangingPunct="1">
        <a:spcBef>
          <a:spcPct val="20000"/>
        </a:spcBef>
        <a:spcAft>
          <a:spcPct val="0"/>
        </a:spcAft>
        <a:buClr>
          <a:srgbClr val="0099CC"/>
        </a:buClr>
        <a:buChar char="»"/>
        <a:defRPr sz="2000">
          <a:solidFill>
            <a:schemeClr val="tx1"/>
          </a:solidFill>
          <a:latin typeface="+mn-lt"/>
        </a:defRPr>
      </a:lvl5pPr>
      <a:lvl6pPr marL="2514600" indent="-228600" algn="l" rtl="0" eaLnBrk="1" fontAlgn="base" hangingPunct="1">
        <a:spcBef>
          <a:spcPct val="20000"/>
        </a:spcBef>
        <a:spcAft>
          <a:spcPct val="0"/>
        </a:spcAft>
        <a:buClr>
          <a:srgbClr val="0099CC"/>
        </a:buClr>
        <a:buChar char="»"/>
        <a:defRPr sz="2000">
          <a:solidFill>
            <a:schemeClr val="tx1"/>
          </a:solidFill>
          <a:latin typeface="+mn-lt"/>
        </a:defRPr>
      </a:lvl6pPr>
      <a:lvl7pPr marL="2971800" indent="-228600" algn="l" rtl="0" eaLnBrk="1" fontAlgn="base" hangingPunct="1">
        <a:spcBef>
          <a:spcPct val="20000"/>
        </a:spcBef>
        <a:spcAft>
          <a:spcPct val="0"/>
        </a:spcAft>
        <a:buClr>
          <a:srgbClr val="0099CC"/>
        </a:buClr>
        <a:buChar char="»"/>
        <a:defRPr sz="2000">
          <a:solidFill>
            <a:schemeClr val="tx1"/>
          </a:solidFill>
          <a:latin typeface="+mn-lt"/>
        </a:defRPr>
      </a:lvl7pPr>
      <a:lvl8pPr marL="3429000" indent="-228600" algn="l" rtl="0" eaLnBrk="1" fontAlgn="base" hangingPunct="1">
        <a:spcBef>
          <a:spcPct val="20000"/>
        </a:spcBef>
        <a:spcAft>
          <a:spcPct val="0"/>
        </a:spcAft>
        <a:buClr>
          <a:srgbClr val="0099CC"/>
        </a:buClr>
        <a:buChar char="»"/>
        <a:defRPr sz="2000">
          <a:solidFill>
            <a:schemeClr val="tx1"/>
          </a:solidFill>
          <a:latin typeface="+mn-lt"/>
        </a:defRPr>
      </a:lvl8pPr>
      <a:lvl9pPr marL="3886200" indent="-228600" algn="l" rtl="0" eaLnBrk="1" fontAlgn="base" hangingPunct="1">
        <a:spcBef>
          <a:spcPct val="20000"/>
        </a:spcBef>
        <a:spcAft>
          <a:spcPct val="0"/>
        </a:spcAft>
        <a:buClr>
          <a:srgbClr val="0099CC"/>
        </a:buClr>
        <a:buChar char="»"/>
        <a:defRPr sz="20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95400" y="44624"/>
            <a:ext cx="7162800" cy="3067050"/>
          </a:xfrm>
        </p:spPr>
        <p:txBody>
          <a:bodyPr/>
          <a:lstStyle/>
          <a:p>
            <a:pPr algn="ctr"/>
            <a:r>
              <a:rPr lang="en-US" sz="4000" b="1" dirty="0" err="1">
                <a:solidFill>
                  <a:srgbClr val="C00000"/>
                </a:solidFill>
                <a:latin typeface="Century Gothic" pitchFamily="34" charset="0"/>
              </a:rPr>
              <a:t>Gerenciamento</a:t>
            </a:r>
            <a:r>
              <a:rPr lang="en-US" sz="4000" b="1" dirty="0">
                <a:solidFill>
                  <a:srgbClr val="C00000"/>
                </a:solidFill>
                <a:latin typeface="Century Gothic" pitchFamily="34" charset="0"/>
              </a:rPr>
              <a:t> de </a:t>
            </a:r>
            <a:r>
              <a:rPr lang="en-US" sz="4000" b="1" dirty="0" err="1">
                <a:solidFill>
                  <a:srgbClr val="C00000"/>
                </a:solidFill>
                <a:latin typeface="Century Gothic" pitchFamily="34" charset="0"/>
              </a:rPr>
              <a:t>Projetos</a:t>
            </a:r>
            <a:r>
              <a:rPr lang="en-US" sz="3200" b="1" dirty="0">
                <a:solidFill>
                  <a:srgbClr val="C00000"/>
                </a:solidFill>
                <a:latin typeface="Century Gothic" pitchFamily="34" charset="0"/>
              </a:rPr>
              <a:t>  </a:t>
            </a:r>
            <a:r>
              <a:rPr lang="en-US" sz="3200" b="1" dirty="0" err="1">
                <a:solidFill>
                  <a:srgbClr val="C00000"/>
                </a:solidFill>
                <a:latin typeface="Century Gothic" pitchFamily="34" charset="0"/>
              </a:rPr>
              <a:t>Fundamentos</a:t>
            </a:r>
            <a:r>
              <a:rPr lang="en-US" sz="3200" b="1" dirty="0">
                <a:solidFill>
                  <a:srgbClr val="C00000"/>
                </a:solidFill>
                <a:latin typeface="Century Gothic" pitchFamily="34" charset="0"/>
              </a:rPr>
              <a:t> e </a:t>
            </a:r>
            <a:r>
              <a:rPr lang="en-US" sz="3200" b="1" dirty="0" err="1">
                <a:solidFill>
                  <a:srgbClr val="C00000"/>
                </a:solidFill>
                <a:latin typeface="Century Gothic" pitchFamily="34" charset="0"/>
              </a:rPr>
              <a:t>Prática</a:t>
            </a:r>
            <a:r>
              <a:rPr lang="en-US" sz="3200" b="1" dirty="0">
                <a:solidFill>
                  <a:srgbClr val="C00000"/>
                </a:solidFill>
                <a:latin typeface="Century Gothic" pitchFamily="34" charset="0"/>
              </a:rPr>
              <a:t> </a:t>
            </a:r>
            <a:r>
              <a:rPr lang="en-US" sz="3200" b="1" dirty="0" err="1">
                <a:solidFill>
                  <a:srgbClr val="C00000"/>
                </a:solidFill>
                <a:latin typeface="Century Gothic" pitchFamily="34" charset="0"/>
              </a:rPr>
              <a:t>Integrada</a:t>
            </a:r>
            <a:br>
              <a:rPr lang="en-US" sz="3200" b="1" dirty="0">
                <a:solidFill>
                  <a:srgbClr val="C00000"/>
                </a:solidFill>
                <a:latin typeface="Century Gothic" pitchFamily="34" charset="0"/>
              </a:rPr>
            </a:br>
            <a:r>
              <a:rPr lang="en-US" sz="3200" b="1" dirty="0">
                <a:solidFill>
                  <a:srgbClr val="C00000"/>
                </a:solidFill>
                <a:latin typeface="Century Gothic" pitchFamily="34" charset="0"/>
              </a:rPr>
              <a:t>2ª </a:t>
            </a:r>
            <a:r>
              <a:rPr lang="en-US" sz="3200" b="1" dirty="0" err="1">
                <a:solidFill>
                  <a:srgbClr val="C00000"/>
                </a:solidFill>
                <a:latin typeface="Century Gothic" pitchFamily="34" charset="0"/>
              </a:rPr>
              <a:t>edição</a:t>
            </a:r>
            <a:br>
              <a:rPr lang="en-US" sz="3200" b="1" dirty="0">
                <a:solidFill>
                  <a:srgbClr val="C00000"/>
                </a:solidFill>
                <a:latin typeface="Century Gothic" pitchFamily="34" charset="0"/>
              </a:rPr>
            </a:br>
            <a:r>
              <a:rPr lang="en-US" sz="1100" b="1" dirty="0" err="1">
                <a:solidFill>
                  <a:srgbClr val="C00000"/>
                </a:solidFill>
                <a:latin typeface="Century Gothic" pitchFamily="34" charset="0"/>
              </a:rPr>
              <a:t>por</a:t>
            </a:r>
            <a:r>
              <a:rPr lang="en-US" sz="1100" b="1" dirty="0">
                <a:solidFill>
                  <a:srgbClr val="C00000"/>
                </a:solidFill>
                <a:latin typeface="Century Gothic" pitchFamily="34" charset="0"/>
              </a:rPr>
              <a:t>: </a:t>
            </a:r>
            <a:r>
              <a:rPr lang="en-US" sz="2000" b="1" dirty="0">
                <a:solidFill>
                  <a:srgbClr val="C00000"/>
                </a:solidFill>
                <a:latin typeface="Century Gothic" pitchFamily="34" charset="0"/>
              </a:rPr>
              <a:t>Marta Rocha Camargo, Ph.D., PMP</a:t>
            </a:r>
            <a:r>
              <a:rPr lang="en-US" sz="1100" b="1" baseline="96000" dirty="0">
                <a:solidFill>
                  <a:srgbClr val="C00000"/>
                </a:solidFill>
                <a:latin typeface="Century Gothic" pitchFamily="34" charset="0"/>
              </a:rPr>
              <a:t>®</a:t>
            </a:r>
          </a:p>
        </p:txBody>
      </p:sp>
      <p:sp>
        <p:nvSpPr>
          <p:cNvPr id="2051" name="Rectangle 3"/>
          <p:cNvSpPr>
            <a:spLocks noGrp="1" noChangeArrowheads="1"/>
          </p:cNvSpPr>
          <p:nvPr>
            <p:ph type="subTitle" idx="1"/>
          </p:nvPr>
        </p:nvSpPr>
        <p:spPr>
          <a:xfrm>
            <a:off x="1295400" y="2729880"/>
            <a:ext cx="7162800" cy="2067272"/>
          </a:xfrm>
        </p:spPr>
        <p:txBody>
          <a:bodyPr/>
          <a:lstStyle/>
          <a:p>
            <a:pPr algn="ctr"/>
            <a:r>
              <a:rPr lang="pt-BR" dirty="0">
                <a:solidFill>
                  <a:schemeClr val="tx1"/>
                </a:solidFill>
                <a:latin typeface="Century Gothic" pitchFamily="34" charset="0"/>
              </a:rPr>
              <a:t>Parte III – Planejando o Projeto</a:t>
            </a:r>
          </a:p>
          <a:p>
            <a:pPr algn="ctr"/>
            <a:r>
              <a:rPr lang="pt-BR" dirty="0">
                <a:solidFill>
                  <a:schemeClr val="tx1"/>
                </a:solidFill>
                <a:latin typeface="Century Gothic" pitchFamily="34" charset="0"/>
              </a:rPr>
              <a:t>Capítulo 4: Integração</a:t>
            </a:r>
          </a:p>
          <a:p>
            <a:pPr algn="ctr"/>
            <a:endParaRPr lang="pt-BR" sz="1600" dirty="0">
              <a:solidFill>
                <a:srgbClr val="00B0F0"/>
              </a:solidFill>
              <a:latin typeface="Century Gothic" pitchFamily="34" charset="0"/>
            </a:endParaRPr>
          </a:p>
          <a:p>
            <a:r>
              <a:rPr lang="pt-BR" sz="1600" i="1" dirty="0">
                <a:solidFill>
                  <a:schemeClr val="tx1"/>
                </a:solidFill>
                <a:latin typeface="Century Gothic" pitchFamily="34" charset="0"/>
              </a:rPr>
              <a:t>Professor(a):</a:t>
            </a:r>
            <a:r>
              <a:rPr lang="pt-BR" dirty="0">
                <a:solidFill>
                  <a:schemeClr val="tx1"/>
                </a:solidFill>
                <a:latin typeface="Century Gothic" pitchFamily="34" charset="0"/>
              </a:rPr>
              <a:t> _______________________</a:t>
            </a:r>
          </a:p>
          <a:p>
            <a:r>
              <a:rPr lang="pt-BR" sz="1600" i="1" dirty="0">
                <a:solidFill>
                  <a:schemeClr val="tx1"/>
                </a:solidFill>
                <a:latin typeface="Century Gothic" pitchFamily="34" charset="0"/>
              </a:rPr>
              <a:t>Instituição: ________________________________________________</a:t>
            </a:r>
          </a:p>
          <a:p>
            <a:endParaRPr lang="pt-BR" sz="1600" i="1" dirty="0">
              <a:solidFill>
                <a:srgbClr val="00B0F0"/>
              </a:solidFill>
              <a:latin typeface="Century Gothic" pitchFamily="34" charset="0"/>
            </a:endParaRPr>
          </a:p>
          <a:p>
            <a:endParaRPr lang="pt-BR" dirty="0">
              <a:solidFill>
                <a:srgbClr val="00B0F0"/>
              </a:solidFill>
              <a:latin typeface="Century Gothic"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solidFill>
                  <a:srgbClr val="C00000"/>
                </a:solidFill>
              </a:rPr>
              <a:t>Integração</a:t>
            </a:r>
            <a:br>
              <a:rPr lang="pt-BR" dirty="0">
                <a:solidFill>
                  <a:srgbClr val="C00000"/>
                </a:solidFill>
              </a:rPr>
            </a:br>
            <a:r>
              <a:rPr lang="pt-BR" dirty="0">
                <a:solidFill>
                  <a:srgbClr val="C00000"/>
                </a:solidFill>
              </a:rPr>
              <a:t>Aplicação</a:t>
            </a:r>
          </a:p>
        </p:txBody>
      </p:sp>
      <p:sp>
        <p:nvSpPr>
          <p:cNvPr id="3" name="Espaço Reservado para Conteúdo 2"/>
          <p:cNvSpPr>
            <a:spLocks noGrp="1"/>
          </p:cNvSpPr>
          <p:nvPr>
            <p:ph idx="1"/>
          </p:nvPr>
        </p:nvSpPr>
        <p:spPr/>
        <p:txBody>
          <a:bodyPr/>
          <a:lstStyle/>
          <a:p>
            <a:r>
              <a:rPr lang="pt-BR" dirty="0"/>
              <a:t>A equipe do projeto de sustentabilidade à rede de supermercados A – loja 1 está pronta para elaborar o Plano de Gerenciamento do Projeto</a:t>
            </a:r>
          </a:p>
          <a:p>
            <a:pPr lvl="1"/>
            <a:r>
              <a:rPr lang="pt-BR" dirty="0"/>
              <a:t> Vejam o Plano completo para esse projeto a partir da página 46 do livro</a:t>
            </a:r>
          </a:p>
          <a:p>
            <a:endParaRPr lang="pt-BR" dirty="0"/>
          </a:p>
        </p:txBody>
      </p:sp>
      <p:sp>
        <p:nvSpPr>
          <p:cNvPr id="4" name="Espaço Reservado para Rodapé 3"/>
          <p:cNvSpPr>
            <a:spLocks noGrp="1"/>
          </p:cNvSpPr>
          <p:nvPr>
            <p:ph type="ftr" sz="quarter" idx="11"/>
          </p:nvPr>
        </p:nvSpPr>
        <p:spPr/>
        <p:txBody>
          <a:bodyPr/>
          <a:lstStyle/>
          <a:p>
            <a:endParaRPr lang="pt-BR"/>
          </a:p>
          <a:p>
            <a:r>
              <a:rPr lang="pt-BR"/>
              <a:t>©Direitos autorais reservados. Proibida reprodução sem a devida autorização.</a:t>
            </a:r>
            <a:endParaRPr lang="en-US" dirty="0"/>
          </a:p>
        </p:txBody>
      </p:sp>
    </p:spTree>
    <p:extLst>
      <p:ext uri="{BB962C8B-B14F-4D97-AF65-F5344CB8AC3E}">
        <p14:creationId xmlns:p14="http://schemas.microsoft.com/office/powerpoint/2010/main" val="707315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solidFill>
                  <a:srgbClr val="C00000"/>
                </a:solidFill>
              </a:rPr>
              <a:t>Integração</a:t>
            </a:r>
            <a:br>
              <a:rPr lang="pt-BR" dirty="0">
                <a:solidFill>
                  <a:srgbClr val="C00000"/>
                </a:solidFill>
              </a:rPr>
            </a:br>
            <a:r>
              <a:rPr lang="pt-BR" dirty="0">
                <a:solidFill>
                  <a:srgbClr val="C00000"/>
                </a:solidFill>
              </a:rPr>
              <a:t>Exercícios (p. 54 do livro)</a:t>
            </a:r>
          </a:p>
        </p:txBody>
      </p:sp>
      <p:sp>
        <p:nvSpPr>
          <p:cNvPr id="3" name="Marcador de Posição de Conteúdo 2"/>
          <p:cNvSpPr>
            <a:spLocks noGrp="1"/>
          </p:cNvSpPr>
          <p:nvPr>
            <p:ph idx="1"/>
          </p:nvPr>
        </p:nvSpPr>
        <p:spPr/>
        <p:txBody>
          <a:bodyPr/>
          <a:lstStyle/>
          <a:p>
            <a:pPr marL="514350" indent="-514350">
              <a:buFont typeface="+mj-lt"/>
              <a:buAutoNum type="arabicPeriod"/>
            </a:pPr>
            <a:r>
              <a:rPr lang="pt-BR" dirty="0">
                <a:solidFill>
                  <a:schemeClr val="tx1"/>
                </a:solidFill>
                <a:latin typeface="+mn-lt"/>
                <a:ea typeface="+mn-ea"/>
                <a:cs typeface="+mn-cs"/>
              </a:rPr>
              <a:t>Qual a função do gerente de projeto na integração do projeto?</a:t>
            </a:r>
          </a:p>
          <a:p>
            <a:pPr marL="514350" indent="-514350">
              <a:buFont typeface="+mj-lt"/>
              <a:buAutoNum type="arabicPeriod"/>
            </a:pPr>
            <a:r>
              <a:rPr lang="pt-BR" dirty="0">
                <a:solidFill>
                  <a:schemeClr val="tx1"/>
                </a:solidFill>
                <a:latin typeface="+mn-lt"/>
                <a:ea typeface="+mn-ea"/>
                <a:cs typeface="+mn-cs"/>
              </a:rPr>
              <a:t>Que tipos de informação devem fazer parte do Plano de Gerenciamento do Projeto e por quê?</a:t>
            </a:r>
          </a:p>
          <a:p>
            <a:pPr marL="514350" indent="-514350">
              <a:buFont typeface="+mj-lt"/>
              <a:buAutoNum type="arabicPeriod"/>
            </a:pPr>
            <a:r>
              <a:rPr lang="pt-BR" dirty="0">
                <a:solidFill>
                  <a:schemeClr val="tx1"/>
                </a:solidFill>
                <a:latin typeface="+mn-lt"/>
                <a:ea typeface="+mn-ea"/>
                <a:cs typeface="+mn-cs"/>
              </a:rPr>
              <a:t>Por que o gerenciamento de mudanças faz parte da integração de um projeto?</a:t>
            </a:r>
            <a:endParaRPr lang="pt-BR" dirty="0"/>
          </a:p>
        </p:txBody>
      </p:sp>
      <p:sp>
        <p:nvSpPr>
          <p:cNvPr id="4" name="Marcador de Posição do Rodapé 3"/>
          <p:cNvSpPr>
            <a:spLocks noGrp="1"/>
          </p:cNvSpPr>
          <p:nvPr>
            <p:ph type="ftr" sz="quarter" idx="11"/>
          </p:nvPr>
        </p:nvSpPr>
        <p:spPr/>
        <p:txBody>
          <a:bodyPr/>
          <a:lstStyle/>
          <a:p>
            <a:endParaRPr lang="pt-BR"/>
          </a:p>
          <a:p>
            <a:r>
              <a:rPr lang="pt-BR"/>
              <a:t>©Direitos autorais reservados. Proibida reprodução sem a devida autorização.</a:t>
            </a:r>
            <a:endParaRPr lang="en-US" dirty="0"/>
          </a:p>
        </p:txBody>
      </p:sp>
    </p:spTree>
    <p:extLst>
      <p:ext uri="{BB962C8B-B14F-4D97-AF65-F5344CB8AC3E}">
        <p14:creationId xmlns:p14="http://schemas.microsoft.com/office/powerpoint/2010/main" val="2289474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7504" y="188640"/>
            <a:ext cx="8352928" cy="576064"/>
          </a:xfrm>
        </p:spPr>
        <p:txBody>
          <a:bodyPr/>
          <a:lstStyle/>
          <a:p>
            <a:r>
              <a:rPr lang="pt-BR" sz="3200" dirty="0">
                <a:solidFill>
                  <a:srgbClr val="C00000"/>
                </a:solidFill>
              </a:rPr>
              <a:t>Planejamento</a:t>
            </a:r>
            <a:r>
              <a:rPr lang="pt-BR" sz="3200" dirty="0"/>
              <a:t> </a:t>
            </a:r>
          </a:p>
        </p:txBody>
      </p:sp>
      <p:sp>
        <p:nvSpPr>
          <p:cNvPr id="4" name="Marcador de Posição do Rodapé 3"/>
          <p:cNvSpPr>
            <a:spLocks noGrp="1"/>
          </p:cNvSpPr>
          <p:nvPr>
            <p:ph type="ftr" sz="quarter" idx="11"/>
          </p:nvPr>
        </p:nvSpPr>
        <p:spPr/>
        <p:txBody>
          <a:bodyPr/>
          <a:lstStyle/>
          <a:p>
            <a:endParaRPr lang="pt-BR"/>
          </a:p>
          <a:p>
            <a:r>
              <a:rPr lang="pt-BR"/>
              <a:t>©Direitos autorais reservados. Proibida reprodução sem a devida autorização.</a:t>
            </a:r>
            <a:endParaRPr lang="en-US" dirty="0"/>
          </a:p>
        </p:txBody>
      </p:sp>
      <p:sp>
        <p:nvSpPr>
          <p:cNvPr id="3" name="CaixaDeTexto 2"/>
          <p:cNvSpPr txBox="1"/>
          <p:nvPr/>
        </p:nvSpPr>
        <p:spPr>
          <a:xfrm>
            <a:off x="7380312" y="4532927"/>
            <a:ext cx="1656184" cy="1200329"/>
          </a:xfrm>
          <a:prstGeom prst="rect">
            <a:avLst/>
          </a:prstGeom>
          <a:solidFill>
            <a:srgbClr val="FFFF00"/>
          </a:solidFill>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pt-BR" b="1" dirty="0">
                <a:solidFill>
                  <a:srgbClr val="FF0000"/>
                </a:solidFill>
              </a:rPr>
              <a:t>Melhor visualização na página 42 do livro</a:t>
            </a:r>
          </a:p>
        </p:txBody>
      </p:sp>
      <p:graphicFrame>
        <p:nvGraphicFramePr>
          <p:cNvPr id="11" name="Espaço Reservado para Conteúdo 10">
            <a:extLst>
              <a:ext uri="{FF2B5EF4-FFF2-40B4-BE49-F238E27FC236}">
                <a16:creationId xmlns:a16="http://schemas.microsoft.com/office/drawing/2014/main" id="{92F0CFFA-179D-41EC-94F2-13A9E5E0ED96}"/>
              </a:ext>
            </a:extLst>
          </p:cNvPr>
          <p:cNvGraphicFramePr>
            <a:graphicFrameLocks noGrp="1"/>
          </p:cNvGraphicFramePr>
          <p:nvPr>
            <p:ph idx="1"/>
            <p:extLst>
              <p:ext uri="{D42A27DB-BD31-4B8C-83A1-F6EECF244321}">
                <p14:modId xmlns:p14="http://schemas.microsoft.com/office/powerpoint/2010/main" val="666076849"/>
              </p:ext>
            </p:extLst>
          </p:nvPr>
        </p:nvGraphicFramePr>
        <p:xfrm>
          <a:off x="1115616" y="765175"/>
          <a:ext cx="6048672" cy="5493211"/>
        </p:xfrm>
        <a:graphic>
          <a:graphicData uri="http://schemas.openxmlformats.org/drawingml/2006/table">
            <a:tbl>
              <a:tblPr>
                <a:tableStyleId>{3C2FFA5D-87B4-456A-9821-1D502468CF0F}</a:tableStyleId>
              </a:tblPr>
              <a:tblGrid>
                <a:gridCol w="1152128">
                  <a:extLst>
                    <a:ext uri="{9D8B030D-6E8A-4147-A177-3AD203B41FA5}">
                      <a16:colId xmlns:a16="http://schemas.microsoft.com/office/drawing/2014/main" val="2937109832"/>
                    </a:ext>
                  </a:extLst>
                </a:gridCol>
                <a:gridCol w="2856095">
                  <a:extLst>
                    <a:ext uri="{9D8B030D-6E8A-4147-A177-3AD203B41FA5}">
                      <a16:colId xmlns:a16="http://schemas.microsoft.com/office/drawing/2014/main" val="3955257333"/>
                    </a:ext>
                  </a:extLst>
                </a:gridCol>
                <a:gridCol w="2040449">
                  <a:extLst>
                    <a:ext uri="{9D8B030D-6E8A-4147-A177-3AD203B41FA5}">
                      <a16:colId xmlns:a16="http://schemas.microsoft.com/office/drawing/2014/main" val="3598111781"/>
                    </a:ext>
                  </a:extLst>
                </a:gridCol>
              </a:tblGrid>
              <a:tr h="164463">
                <a:tc>
                  <a:txBody>
                    <a:bodyPr/>
                    <a:lstStyle/>
                    <a:p>
                      <a:pPr algn="ctr">
                        <a:lnSpc>
                          <a:spcPct val="107000"/>
                        </a:lnSpc>
                        <a:spcAft>
                          <a:spcPts val="0"/>
                        </a:spcAft>
                      </a:pPr>
                      <a:r>
                        <a:rPr lang="pt-BR" sz="800" dirty="0">
                          <a:effectLst/>
                        </a:rPr>
                        <a:t>Área</a:t>
                      </a:r>
                      <a:endParaRPr lang="en-US" sz="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31567" marR="31567" marT="31567" marB="31567"/>
                </a:tc>
                <a:tc>
                  <a:txBody>
                    <a:bodyPr/>
                    <a:lstStyle/>
                    <a:p>
                      <a:pPr algn="ctr">
                        <a:lnSpc>
                          <a:spcPct val="107000"/>
                        </a:lnSpc>
                        <a:spcAft>
                          <a:spcPts val="0"/>
                        </a:spcAft>
                      </a:pPr>
                      <a:r>
                        <a:rPr lang="pt-BR" sz="800" dirty="0">
                          <a:effectLst/>
                        </a:rPr>
                        <a:t>Atividades</a:t>
                      </a:r>
                      <a:endParaRPr lang="en-US" sz="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31567" marT="31567" marB="31567"/>
                </a:tc>
                <a:tc>
                  <a:txBody>
                    <a:bodyPr/>
                    <a:lstStyle/>
                    <a:p>
                      <a:pPr algn="ctr">
                        <a:lnSpc>
                          <a:spcPct val="107000"/>
                        </a:lnSpc>
                        <a:spcAft>
                          <a:spcPts val="0"/>
                        </a:spcAft>
                      </a:pPr>
                      <a:r>
                        <a:rPr lang="pt-BR" sz="800" dirty="0">
                          <a:effectLst/>
                        </a:rPr>
                        <a:t>Documentos</a:t>
                      </a:r>
                      <a:endParaRPr lang="en-US" sz="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31567" marB="31567"/>
                </a:tc>
                <a:extLst>
                  <a:ext uri="{0D108BD9-81ED-4DB2-BD59-A6C34878D82A}">
                    <a16:rowId xmlns:a16="http://schemas.microsoft.com/office/drawing/2014/main" val="1491839533"/>
                  </a:ext>
                </a:extLst>
              </a:tr>
              <a:tr h="452668">
                <a:tc>
                  <a:txBody>
                    <a:bodyPr/>
                    <a:lstStyle/>
                    <a:p>
                      <a:pPr algn="l">
                        <a:lnSpc>
                          <a:spcPct val="107000"/>
                        </a:lnSpc>
                        <a:spcAft>
                          <a:spcPts val="0"/>
                        </a:spcAft>
                      </a:pPr>
                      <a:r>
                        <a:rPr lang="pt-BR" sz="800">
                          <a:effectLst/>
                        </a:rPr>
                        <a:t>Integração</a:t>
                      </a:r>
                      <a:endParaRPr lang="en-US" sz="800">
                        <a:effectLst/>
                        <a:latin typeface="Times New Roman" panose="02020603050405020304" pitchFamily="18" charset="0"/>
                        <a:ea typeface="Times New Roman" panose="02020603050405020304" pitchFamily="18" charset="0"/>
                        <a:cs typeface="Arial" panose="020B0604020202020204" pitchFamily="34" charset="0"/>
                      </a:endParaRPr>
                    </a:p>
                  </a:txBody>
                  <a:tcPr marL="31567" marR="31567" marT="23675" marB="23675"/>
                </a:tc>
                <a:tc>
                  <a:txBody>
                    <a:bodyPr/>
                    <a:lstStyle/>
                    <a:p>
                      <a:pPr algn="l">
                        <a:lnSpc>
                          <a:spcPct val="107000"/>
                        </a:lnSpc>
                        <a:spcAft>
                          <a:spcPts val="0"/>
                        </a:spcAft>
                      </a:pPr>
                      <a:r>
                        <a:rPr lang="pt-BR" sz="800">
                          <a:effectLst/>
                        </a:rPr>
                        <a:t>Apresentar a estratégia para a realização do projeto e integrar as áreas de conhecimento em um todo coeso</a:t>
                      </a:r>
                      <a:endParaRPr lang="en-US" sz="8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31567" marT="23675" marB="23675"/>
                </a:tc>
                <a:tc>
                  <a:txBody>
                    <a:bodyPr/>
                    <a:lstStyle/>
                    <a:p>
                      <a:pPr algn="l">
                        <a:lnSpc>
                          <a:spcPct val="107000"/>
                        </a:lnSpc>
                        <a:spcAft>
                          <a:spcPts val="0"/>
                        </a:spcAft>
                      </a:pPr>
                      <a:r>
                        <a:rPr lang="pt-BR" sz="800">
                          <a:effectLst/>
                        </a:rPr>
                        <a:t>Plano de Gerenciamento do Projeto</a:t>
                      </a:r>
                      <a:endParaRPr lang="en-US" sz="8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23675" marB="23675"/>
                </a:tc>
                <a:extLst>
                  <a:ext uri="{0D108BD9-81ED-4DB2-BD59-A6C34878D82A}">
                    <a16:rowId xmlns:a16="http://schemas.microsoft.com/office/drawing/2014/main" val="2665219979"/>
                  </a:ext>
                </a:extLst>
              </a:tr>
              <a:tr h="748764">
                <a:tc>
                  <a:txBody>
                    <a:bodyPr/>
                    <a:lstStyle/>
                    <a:p>
                      <a:pPr algn="l">
                        <a:lnSpc>
                          <a:spcPct val="107000"/>
                        </a:lnSpc>
                        <a:spcAft>
                          <a:spcPts val="0"/>
                        </a:spcAft>
                      </a:pPr>
                      <a:r>
                        <a:rPr lang="pt-BR" sz="800">
                          <a:effectLst/>
                        </a:rPr>
                        <a:t>Escopo</a:t>
                      </a:r>
                      <a:endParaRPr lang="en-US" sz="800">
                        <a:effectLst/>
                        <a:latin typeface="Times New Roman" panose="02020603050405020304" pitchFamily="18" charset="0"/>
                        <a:ea typeface="Times New Roman" panose="02020603050405020304" pitchFamily="18" charset="0"/>
                        <a:cs typeface="Arial" panose="020B0604020202020204" pitchFamily="34" charset="0"/>
                      </a:endParaRPr>
                    </a:p>
                  </a:txBody>
                  <a:tcPr marL="31567" marR="31567" marT="19729" marB="19729"/>
                </a:tc>
                <a:tc>
                  <a:txBody>
                    <a:bodyPr/>
                    <a:lstStyle/>
                    <a:p>
                      <a:pPr algn="l">
                        <a:lnSpc>
                          <a:spcPct val="107000"/>
                        </a:lnSpc>
                        <a:spcAft>
                          <a:spcPts val="0"/>
                        </a:spcAft>
                      </a:pPr>
                      <a:r>
                        <a:rPr lang="pt-BR" sz="800" dirty="0">
                          <a:effectLst/>
                        </a:rPr>
                        <a:t>Coletar requisitos</a:t>
                      </a:r>
                      <a:endParaRPr lang="en-US" sz="800" dirty="0">
                        <a:effectLst/>
                      </a:endParaRPr>
                    </a:p>
                    <a:p>
                      <a:pPr algn="l">
                        <a:lnSpc>
                          <a:spcPct val="107000"/>
                        </a:lnSpc>
                        <a:spcAft>
                          <a:spcPts val="0"/>
                        </a:spcAft>
                      </a:pPr>
                      <a:r>
                        <a:rPr lang="pt-BR" sz="800" dirty="0">
                          <a:effectLst/>
                        </a:rPr>
                        <a:t>Definir escopo incluído e excluído</a:t>
                      </a:r>
                      <a:endParaRPr lang="en-US" sz="800" dirty="0">
                        <a:effectLst/>
                      </a:endParaRPr>
                    </a:p>
                    <a:p>
                      <a:pPr algn="l">
                        <a:lnSpc>
                          <a:spcPct val="107000"/>
                        </a:lnSpc>
                        <a:spcAft>
                          <a:spcPts val="0"/>
                        </a:spcAft>
                      </a:pPr>
                      <a:r>
                        <a:rPr lang="pt-BR" sz="800" dirty="0">
                          <a:effectLst/>
                        </a:rPr>
                        <a:t>Definir entregas e pacotes de trabalho</a:t>
                      </a:r>
                      <a:endParaRPr lang="en-US" sz="800" dirty="0">
                        <a:effectLst/>
                      </a:endParaRPr>
                    </a:p>
                    <a:p>
                      <a:pPr algn="l">
                        <a:lnSpc>
                          <a:spcPct val="107000"/>
                        </a:lnSpc>
                        <a:spcAft>
                          <a:spcPts val="0"/>
                        </a:spcAft>
                      </a:pPr>
                      <a:r>
                        <a:rPr lang="pt-BR" sz="800" dirty="0">
                          <a:effectLst/>
                        </a:rPr>
                        <a:t>Descrever os pacotes de trabalho e definir critérios de aceitação desses pacotes</a:t>
                      </a:r>
                      <a:endParaRPr lang="en-US" sz="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31567" marT="19729" marB="19729"/>
                </a:tc>
                <a:tc>
                  <a:txBody>
                    <a:bodyPr/>
                    <a:lstStyle/>
                    <a:p>
                      <a:pPr algn="l">
                        <a:lnSpc>
                          <a:spcPct val="107000"/>
                        </a:lnSpc>
                        <a:spcAft>
                          <a:spcPts val="0"/>
                        </a:spcAft>
                      </a:pPr>
                      <a:r>
                        <a:rPr lang="pt-BR" sz="800" dirty="0">
                          <a:effectLst/>
                        </a:rPr>
                        <a:t>Documentação de Requisitos</a:t>
                      </a:r>
                      <a:endParaRPr lang="en-US" sz="800" dirty="0">
                        <a:effectLst/>
                      </a:endParaRPr>
                    </a:p>
                    <a:p>
                      <a:pPr algn="l">
                        <a:lnSpc>
                          <a:spcPct val="107000"/>
                        </a:lnSpc>
                        <a:spcAft>
                          <a:spcPts val="0"/>
                        </a:spcAft>
                      </a:pPr>
                      <a:r>
                        <a:rPr lang="pt-BR" sz="800" dirty="0">
                          <a:effectLst/>
                        </a:rPr>
                        <a:t>Declaração do Escopo</a:t>
                      </a:r>
                      <a:endParaRPr lang="en-US" sz="800" dirty="0">
                        <a:effectLst/>
                      </a:endParaRPr>
                    </a:p>
                    <a:p>
                      <a:pPr algn="l">
                        <a:lnSpc>
                          <a:spcPct val="107000"/>
                        </a:lnSpc>
                        <a:spcAft>
                          <a:spcPts val="0"/>
                        </a:spcAft>
                      </a:pPr>
                      <a:r>
                        <a:rPr lang="pt-BR" sz="800" dirty="0">
                          <a:effectLst/>
                        </a:rPr>
                        <a:t>Estrutura Analítica do Projeto (EAP)</a:t>
                      </a:r>
                      <a:endParaRPr lang="en-US" sz="800" dirty="0">
                        <a:effectLst/>
                      </a:endParaRPr>
                    </a:p>
                    <a:p>
                      <a:pPr algn="l">
                        <a:lnSpc>
                          <a:spcPct val="107000"/>
                        </a:lnSpc>
                        <a:spcAft>
                          <a:spcPts val="0"/>
                        </a:spcAft>
                      </a:pPr>
                      <a:r>
                        <a:rPr lang="pt-BR" sz="800" dirty="0">
                          <a:effectLst/>
                        </a:rPr>
                        <a:t>Dicionário da EAP</a:t>
                      </a:r>
                      <a:endParaRPr lang="en-US" sz="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19729" marB="19729"/>
                </a:tc>
                <a:extLst>
                  <a:ext uri="{0D108BD9-81ED-4DB2-BD59-A6C34878D82A}">
                    <a16:rowId xmlns:a16="http://schemas.microsoft.com/office/drawing/2014/main" val="2389385185"/>
                  </a:ext>
                </a:extLst>
              </a:tr>
              <a:tr h="748764">
                <a:tc>
                  <a:txBody>
                    <a:bodyPr/>
                    <a:lstStyle/>
                    <a:p>
                      <a:pPr algn="l">
                        <a:lnSpc>
                          <a:spcPct val="107000"/>
                        </a:lnSpc>
                        <a:spcAft>
                          <a:spcPts val="0"/>
                        </a:spcAft>
                      </a:pPr>
                      <a:r>
                        <a:rPr lang="pt-BR" sz="800">
                          <a:effectLst/>
                        </a:rPr>
                        <a:t>Cronograma</a:t>
                      </a:r>
                      <a:endParaRPr lang="en-US" sz="800">
                        <a:effectLst/>
                        <a:latin typeface="Times New Roman" panose="02020603050405020304" pitchFamily="18" charset="0"/>
                        <a:ea typeface="Times New Roman" panose="02020603050405020304" pitchFamily="18" charset="0"/>
                        <a:cs typeface="Arial" panose="020B0604020202020204" pitchFamily="34" charset="0"/>
                      </a:endParaRPr>
                    </a:p>
                  </a:txBody>
                  <a:tcPr marL="31567" marR="31567" marT="19729" marB="19729"/>
                </a:tc>
                <a:tc>
                  <a:txBody>
                    <a:bodyPr/>
                    <a:lstStyle/>
                    <a:p>
                      <a:pPr algn="l">
                        <a:lnSpc>
                          <a:spcPct val="107000"/>
                        </a:lnSpc>
                        <a:spcAft>
                          <a:spcPts val="0"/>
                        </a:spcAft>
                      </a:pPr>
                      <a:r>
                        <a:rPr lang="pt-BR" sz="800">
                          <a:effectLst/>
                        </a:rPr>
                        <a:t>Definir as atividades</a:t>
                      </a:r>
                      <a:endParaRPr lang="en-US" sz="800">
                        <a:effectLst/>
                      </a:endParaRPr>
                    </a:p>
                    <a:p>
                      <a:pPr algn="l">
                        <a:lnSpc>
                          <a:spcPct val="107000"/>
                        </a:lnSpc>
                        <a:spcAft>
                          <a:spcPts val="0"/>
                        </a:spcAft>
                      </a:pPr>
                      <a:r>
                        <a:rPr lang="pt-BR" sz="800">
                          <a:effectLst/>
                        </a:rPr>
                        <a:t>Sequenciar as atividades</a:t>
                      </a:r>
                      <a:endParaRPr lang="en-US" sz="800">
                        <a:effectLst/>
                      </a:endParaRPr>
                    </a:p>
                    <a:p>
                      <a:pPr algn="l">
                        <a:lnSpc>
                          <a:spcPct val="107000"/>
                        </a:lnSpc>
                        <a:spcAft>
                          <a:spcPts val="0"/>
                        </a:spcAft>
                      </a:pPr>
                      <a:r>
                        <a:rPr lang="pt-BR" sz="800">
                          <a:effectLst/>
                        </a:rPr>
                        <a:t>Estimar a duração das atividades</a:t>
                      </a:r>
                      <a:endParaRPr lang="en-US" sz="800">
                        <a:effectLst/>
                      </a:endParaRPr>
                    </a:p>
                    <a:p>
                      <a:pPr algn="l">
                        <a:lnSpc>
                          <a:spcPct val="107000"/>
                        </a:lnSpc>
                        <a:spcAft>
                          <a:spcPts val="0"/>
                        </a:spcAft>
                      </a:pPr>
                      <a:r>
                        <a:rPr lang="pt-BR" sz="800">
                          <a:effectLst/>
                        </a:rPr>
                        <a:t>Alocar os recursos humanos às atividades</a:t>
                      </a:r>
                      <a:endParaRPr lang="en-US" sz="800">
                        <a:effectLst/>
                      </a:endParaRPr>
                    </a:p>
                    <a:p>
                      <a:pPr algn="l">
                        <a:lnSpc>
                          <a:spcPct val="107000"/>
                        </a:lnSpc>
                        <a:spcAft>
                          <a:spcPts val="0"/>
                        </a:spcAft>
                      </a:pPr>
                      <a:r>
                        <a:rPr lang="pt-BR" sz="800">
                          <a:effectLst/>
                        </a:rPr>
                        <a:t>Desenvolver o cronograma</a:t>
                      </a:r>
                      <a:endParaRPr lang="en-US" sz="800">
                        <a:effectLst/>
                      </a:endParaRPr>
                    </a:p>
                    <a:p>
                      <a:pPr algn="l">
                        <a:lnSpc>
                          <a:spcPct val="107000"/>
                        </a:lnSpc>
                        <a:spcAft>
                          <a:spcPts val="0"/>
                        </a:spcAft>
                      </a:pPr>
                      <a:r>
                        <a:rPr lang="pt-BR" sz="800">
                          <a:effectLst/>
                        </a:rPr>
                        <a:t> </a:t>
                      </a:r>
                      <a:endParaRPr lang="en-US" sz="8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31567" marT="19729" marB="19729"/>
                </a:tc>
                <a:tc>
                  <a:txBody>
                    <a:bodyPr/>
                    <a:lstStyle/>
                    <a:p>
                      <a:pPr algn="l">
                        <a:lnSpc>
                          <a:spcPct val="107000"/>
                        </a:lnSpc>
                        <a:spcAft>
                          <a:spcPts val="0"/>
                        </a:spcAft>
                      </a:pPr>
                      <a:r>
                        <a:rPr lang="pt-BR" sz="800">
                          <a:effectLst/>
                        </a:rPr>
                        <a:t>Cronograma – Planilha</a:t>
                      </a:r>
                      <a:endParaRPr lang="en-US" sz="800">
                        <a:effectLst/>
                      </a:endParaRPr>
                    </a:p>
                    <a:p>
                      <a:pPr algn="l">
                        <a:lnSpc>
                          <a:spcPct val="107000"/>
                        </a:lnSpc>
                        <a:spcAft>
                          <a:spcPts val="0"/>
                        </a:spcAft>
                      </a:pPr>
                      <a:r>
                        <a:rPr lang="pt-BR" sz="800">
                          <a:effectLst/>
                        </a:rPr>
                        <a:t>Cronograma – Gantt</a:t>
                      </a:r>
                      <a:endParaRPr lang="en-US" sz="800">
                        <a:effectLst/>
                      </a:endParaRPr>
                    </a:p>
                    <a:p>
                      <a:pPr algn="l">
                        <a:lnSpc>
                          <a:spcPct val="107000"/>
                        </a:lnSpc>
                        <a:spcAft>
                          <a:spcPts val="0"/>
                        </a:spcAft>
                      </a:pPr>
                      <a:r>
                        <a:rPr lang="pt-BR" sz="800">
                          <a:effectLst/>
                        </a:rPr>
                        <a:t>Cronograma de Marcos</a:t>
                      </a:r>
                      <a:endParaRPr lang="en-US" sz="8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19729" marB="19729"/>
                </a:tc>
                <a:extLst>
                  <a:ext uri="{0D108BD9-81ED-4DB2-BD59-A6C34878D82A}">
                    <a16:rowId xmlns:a16="http://schemas.microsoft.com/office/drawing/2014/main" val="3355266771"/>
                  </a:ext>
                </a:extLst>
              </a:tr>
              <a:tr h="242117">
                <a:tc>
                  <a:txBody>
                    <a:bodyPr/>
                    <a:lstStyle/>
                    <a:p>
                      <a:pPr algn="l">
                        <a:lnSpc>
                          <a:spcPct val="107000"/>
                        </a:lnSpc>
                        <a:spcAft>
                          <a:spcPts val="0"/>
                        </a:spcAft>
                      </a:pPr>
                      <a:r>
                        <a:rPr lang="pt-BR" sz="800">
                          <a:effectLst/>
                        </a:rPr>
                        <a:t>Custo</a:t>
                      </a:r>
                      <a:endParaRPr lang="en-US" sz="800">
                        <a:effectLst/>
                        <a:latin typeface="Times New Roman" panose="02020603050405020304" pitchFamily="18" charset="0"/>
                        <a:ea typeface="Times New Roman" panose="02020603050405020304" pitchFamily="18" charset="0"/>
                        <a:cs typeface="Arial" panose="020B0604020202020204" pitchFamily="34" charset="0"/>
                      </a:endParaRPr>
                    </a:p>
                  </a:txBody>
                  <a:tcPr marL="31567" marR="31567" marT="19729" marB="19729"/>
                </a:tc>
                <a:tc>
                  <a:txBody>
                    <a:bodyPr/>
                    <a:lstStyle/>
                    <a:p>
                      <a:pPr algn="l">
                        <a:lnSpc>
                          <a:spcPct val="107000"/>
                        </a:lnSpc>
                        <a:spcAft>
                          <a:spcPts val="0"/>
                        </a:spcAft>
                      </a:pPr>
                      <a:r>
                        <a:rPr lang="pt-BR" sz="800">
                          <a:effectLst/>
                        </a:rPr>
                        <a:t>Estimar os custos</a:t>
                      </a:r>
                      <a:endParaRPr lang="en-US" sz="800">
                        <a:effectLst/>
                      </a:endParaRPr>
                    </a:p>
                    <a:p>
                      <a:pPr algn="l">
                        <a:lnSpc>
                          <a:spcPct val="107000"/>
                        </a:lnSpc>
                        <a:spcAft>
                          <a:spcPts val="0"/>
                        </a:spcAft>
                      </a:pPr>
                      <a:r>
                        <a:rPr lang="pt-BR" sz="800">
                          <a:effectLst/>
                        </a:rPr>
                        <a:t>Determinar o orçamento</a:t>
                      </a:r>
                      <a:endParaRPr lang="en-US" sz="8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31567" marT="19729" marB="19729"/>
                </a:tc>
                <a:tc>
                  <a:txBody>
                    <a:bodyPr/>
                    <a:lstStyle/>
                    <a:p>
                      <a:pPr algn="l">
                        <a:lnSpc>
                          <a:spcPct val="107000"/>
                        </a:lnSpc>
                        <a:spcAft>
                          <a:spcPts val="0"/>
                        </a:spcAft>
                      </a:pPr>
                      <a:r>
                        <a:rPr lang="pt-BR" sz="800">
                          <a:effectLst/>
                        </a:rPr>
                        <a:t>Estimativa de Custos</a:t>
                      </a:r>
                      <a:endParaRPr lang="en-US" sz="800">
                        <a:effectLst/>
                      </a:endParaRPr>
                    </a:p>
                    <a:p>
                      <a:pPr algn="l">
                        <a:lnSpc>
                          <a:spcPct val="107000"/>
                        </a:lnSpc>
                        <a:spcAft>
                          <a:spcPts val="0"/>
                        </a:spcAft>
                      </a:pPr>
                      <a:r>
                        <a:rPr lang="pt-BR" sz="800">
                          <a:effectLst/>
                        </a:rPr>
                        <a:t>Orçamento do projeto</a:t>
                      </a:r>
                      <a:endParaRPr lang="en-US" sz="8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19729" marB="19729"/>
                </a:tc>
                <a:extLst>
                  <a:ext uri="{0D108BD9-81ED-4DB2-BD59-A6C34878D82A}">
                    <a16:rowId xmlns:a16="http://schemas.microsoft.com/office/drawing/2014/main" val="3609581629"/>
                  </a:ext>
                </a:extLst>
              </a:tr>
              <a:tr h="343447">
                <a:tc>
                  <a:txBody>
                    <a:bodyPr/>
                    <a:lstStyle/>
                    <a:p>
                      <a:pPr algn="l">
                        <a:lnSpc>
                          <a:spcPct val="107000"/>
                        </a:lnSpc>
                        <a:spcAft>
                          <a:spcPts val="0"/>
                        </a:spcAft>
                      </a:pPr>
                      <a:r>
                        <a:rPr lang="pt-BR" sz="800">
                          <a:effectLst/>
                        </a:rPr>
                        <a:t>Qualidade</a:t>
                      </a:r>
                      <a:endParaRPr lang="en-US" sz="800">
                        <a:effectLst/>
                        <a:latin typeface="Times New Roman" panose="02020603050405020304" pitchFamily="18" charset="0"/>
                        <a:ea typeface="Times New Roman" panose="02020603050405020304" pitchFamily="18" charset="0"/>
                        <a:cs typeface="Arial" panose="020B0604020202020204" pitchFamily="34" charset="0"/>
                      </a:endParaRPr>
                    </a:p>
                  </a:txBody>
                  <a:tcPr marL="31567" marR="31567" marT="19729" marB="19729"/>
                </a:tc>
                <a:tc>
                  <a:txBody>
                    <a:bodyPr/>
                    <a:lstStyle/>
                    <a:p>
                      <a:pPr algn="l">
                        <a:lnSpc>
                          <a:spcPct val="107000"/>
                        </a:lnSpc>
                        <a:spcAft>
                          <a:spcPts val="0"/>
                        </a:spcAft>
                      </a:pPr>
                      <a:r>
                        <a:rPr lang="pt-BR" sz="800">
                          <a:effectLst/>
                        </a:rPr>
                        <a:t>Estabelecer os procedimentos e as ferramentas para gerenciar e controlar a qualidade</a:t>
                      </a:r>
                      <a:endParaRPr lang="en-US" sz="8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31567" marT="19729" marB="19729"/>
                </a:tc>
                <a:tc>
                  <a:txBody>
                    <a:bodyPr/>
                    <a:lstStyle/>
                    <a:p>
                      <a:pPr algn="l">
                        <a:lnSpc>
                          <a:spcPct val="107000"/>
                        </a:lnSpc>
                        <a:spcAft>
                          <a:spcPts val="0"/>
                        </a:spcAft>
                      </a:pPr>
                      <a:r>
                        <a:rPr lang="pt-BR" sz="800">
                          <a:effectLst/>
                        </a:rPr>
                        <a:t>Fluxogramas</a:t>
                      </a:r>
                      <a:endParaRPr lang="en-US" sz="800">
                        <a:effectLst/>
                      </a:endParaRPr>
                    </a:p>
                    <a:p>
                      <a:pPr algn="l">
                        <a:lnSpc>
                          <a:spcPct val="107000"/>
                        </a:lnSpc>
                        <a:spcAft>
                          <a:spcPts val="0"/>
                        </a:spcAft>
                      </a:pPr>
                      <a:r>
                        <a:rPr lang="pt-BR" sz="800">
                          <a:effectLst/>
                        </a:rPr>
                        <a:t>Listas de Verificação, ou Checklists</a:t>
                      </a:r>
                      <a:endParaRPr lang="en-US" sz="8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19729" marB="19729"/>
                </a:tc>
                <a:extLst>
                  <a:ext uri="{0D108BD9-81ED-4DB2-BD59-A6C34878D82A}">
                    <a16:rowId xmlns:a16="http://schemas.microsoft.com/office/drawing/2014/main" val="3761051518"/>
                  </a:ext>
                </a:extLst>
              </a:tr>
              <a:tr h="909825">
                <a:tc>
                  <a:txBody>
                    <a:bodyPr/>
                    <a:lstStyle/>
                    <a:p>
                      <a:pPr algn="l">
                        <a:lnSpc>
                          <a:spcPct val="107000"/>
                        </a:lnSpc>
                        <a:spcAft>
                          <a:spcPts val="0"/>
                        </a:spcAft>
                      </a:pPr>
                      <a:r>
                        <a:rPr lang="pt-BR" sz="800">
                          <a:effectLst/>
                        </a:rPr>
                        <a:t>Recursos</a:t>
                      </a:r>
                      <a:endParaRPr lang="en-US" sz="800">
                        <a:effectLst/>
                        <a:latin typeface="Times New Roman" panose="02020603050405020304" pitchFamily="18" charset="0"/>
                        <a:ea typeface="Times New Roman" panose="02020603050405020304" pitchFamily="18" charset="0"/>
                        <a:cs typeface="Arial" panose="020B0604020202020204" pitchFamily="34" charset="0"/>
                      </a:endParaRPr>
                    </a:p>
                  </a:txBody>
                  <a:tcPr marL="31567" marR="31567" marT="19729" marB="19729"/>
                </a:tc>
                <a:tc>
                  <a:txBody>
                    <a:bodyPr/>
                    <a:lstStyle/>
                    <a:p>
                      <a:pPr algn="l">
                        <a:lnSpc>
                          <a:spcPct val="107000"/>
                        </a:lnSpc>
                        <a:spcAft>
                          <a:spcPts val="0"/>
                        </a:spcAft>
                      </a:pPr>
                      <a:r>
                        <a:rPr lang="pt-BR" sz="800">
                          <a:effectLst/>
                        </a:rPr>
                        <a:t>Identificar necessidades de recursos humanos, equipamentos, materiais e outros para a realização das atividades do projeto</a:t>
                      </a:r>
                      <a:endParaRPr lang="en-US" sz="800">
                        <a:effectLst/>
                      </a:endParaRPr>
                    </a:p>
                    <a:p>
                      <a:pPr algn="l">
                        <a:lnSpc>
                          <a:spcPct val="107000"/>
                        </a:lnSpc>
                        <a:spcAft>
                          <a:spcPts val="0"/>
                        </a:spcAft>
                      </a:pPr>
                      <a:r>
                        <a:rPr lang="pt-BR" sz="800">
                          <a:effectLst/>
                        </a:rPr>
                        <a:t>Elaborar processos e procedimentos para gerenciar todos os recursos do projeto Atribuir papéis e responsabilidades aos recursos humanos</a:t>
                      </a:r>
                      <a:endParaRPr lang="en-US" sz="800">
                        <a:effectLst/>
                      </a:endParaRPr>
                    </a:p>
                    <a:p>
                      <a:pPr algn="l">
                        <a:lnSpc>
                          <a:spcPct val="107000"/>
                        </a:lnSpc>
                        <a:spcAft>
                          <a:spcPts val="0"/>
                        </a:spcAft>
                      </a:pPr>
                      <a:r>
                        <a:rPr lang="pt-BR" sz="800">
                          <a:effectLst/>
                        </a:rPr>
                        <a:t> </a:t>
                      </a:r>
                      <a:endParaRPr lang="en-US" sz="8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31567" marT="19729" marB="19729"/>
                </a:tc>
                <a:tc>
                  <a:txBody>
                    <a:bodyPr/>
                    <a:lstStyle/>
                    <a:p>
                      <a:pPr algn="l">
                        <a:lnSpc>
                          <a:spcPct val="107000"/>
                        </a:lnSpc>
                        <a:spcAft>
                          <a:spcPts val="0"/>
                        </a:spcAft>
                      </a:pPr>
                      <a:r>
                        <a:rPr lang="pt-BR" sz="800">
                          <a:effectLst/>
                        </a:rPr>
                        <a:t>Matrizes de recursos humanos, de materiais e equipamentos</a:t>
                      </a:r>
                      <a:endParaRPr lang="en-US" sz="800">
                        <a:effectLst/>
                      </a:endParaRPr>
                    </a:p>
                    <a:p>
                      <a:pPr algn="l">
                        <a:lnSpc>
                          <a:spcPct val="107000"/>
                        </a:lnSpc>
                        <a:spcAft>
                          <a:spcPts val="0"/>
                        </a:spcAft>
                      </a:pPr>
                      <a:r>
                        <a:rPr lang="pt-BR" sz="800">
                          <a:effectLst/>
                        </a:rPr>
                        <a:t>Matriz RACI</a:t>
                      </a:r>
                      <a:endParaRPr lang="en-US" sz="800">
                        <a:effectLst/>
                      </a:endParaRPr>
                    </a:p>
                    <a:p>
                      <a:pPr algn="l">
                        <a:lnSpc>
                          <a:spcPct val="107000"/>
                        </a:lnSpc>
                        <a:spcAft>
                          <a:spcPts val="0"/>
                        </a:spcAft>
                      </a:pPr>
                      <a:r>
                        <a:rPr lang="pt-BR" sz="800">
                          <a:effectLst/>
                        </a:rPr>
                        <a:t>Estrutura Analítica dos Recursos (EARE)</a:t>
                      </a:r>
                      <a:endParaRPr lang="en-US" sz="800">
                        <a:effectLst/>
                      </a:endParaRPr>
                    </a:p>
                    <a:p>
                      <a:pPr algn="l">
                        <a:lnSpc>
                          <a:spcPct val="107000"/>
                        </a:lnSpc>
                        <a:spcAft>
                          <a:spcPts val="0"/>
                        </a:spcAft>
                      </a:pPr>
                      <a:r>
                        <a:rPr lang="pt-BR" sz="800">
                          <a:effectLst/>
                        </a:rPr>
                        <a:t> </a:t>
                      </a:r>
                      <a:endParaRPr lang="en-US" sz="8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19729" marB="19729"/>
                </a:tc>
                <a:extLst>
                  <a:ext uri="{0D108BD9-81ED-4DB2-BD59-A6C34878D82A}">
                    <a16:rowId xmlns:a16="http://schemas.microsoft.com/office/drawing/2014/main" val="3041388959"/>
                  </a:ext>
                </a:extLst>
              </a:tr>
              <a:tr h="343447">
                <a:tc>
                  <a:txBody>
                    <a:bodyPr/>
                    <a:lstStyle/>
                    <a:p>
                      <a:pPr algn="l">
                        <a:lnSpc>
                          <a:spcPct val="107000"/>
                        </a:lnSpc>
                        <a:spcAft>
                          <a:spcPts val="0"/>
                        </a:spcAft>
                      </a:pPr>
                      <a:r>
                        <a:rPr lang="pt-BR" sz="800">
                          <a:effectLst/>
                        </a:rPr>
                        <a:t>Comunicações</a:t>
                      </a:r>
                      <a:endParaRPr lang="en-US" sz="800">
                        <a:effectLst/>
                        <a:latin typeface="Times New Roman" panose="02020603050405020304" pitchFamily="18" charset="0"/>
                        <a:ea typeface="Times New Roman" panose="02020603050405020304" pitchFamily="18" charset="0"/>
                        <a:cs typeface="Arial" panose="020B0604020202020204" pitchFamily="34" charset="0"/>
                      </a:endParaRPr>
                    </a:p>
                  </a:txBody>
                  <a:tcPr marL="31567" marR="31567" marT="19729" marB="19729"/>
                </a:tc>
                <a:tc>
                  <a:txBody>
                    <a:bodyPr/>
                    <a:lstStyle/>
                    <a:p>
                      <a:pPr algn="l">
                        <a:lnSpc>
                          <a:spcPct val="107000"/>
                        </a:lnSpc>
                        <a:spcAft>
                          <a:spcPts val="0"/>
                        </a:spcAft>
                      </a:pPr>
                      <a:r>
                        <a:rPr lang="pt-BR" sz="800">
                          <a:effectLst/>
                        </a:rPr>
                        <a:t>Elaborar um esquema para a comunicação entre as partes interessadas durante o projeto</a:t>
                      </a:r>
                      <a:endParaRPr lang="en-US" sz="8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31567" marT="19729" marB="19729"/>
                </a:tc>
                <a:tc>
                  <a:txBody>
                    <a:bodyPr/>
                    <a:lstStyle/>
                    <a:p>
                      <a:pPr algn="l">
                        <a:lnSpc>
                          <a:spcPct val="107000"/>
                        </a:lnSpc>
                        <a:spcAft>
                          <a:spcPts val="0"/>
                        </a:spcAft>
                      </a:pPr>
                      <a:r>
                        <a:rPr lang="pt-BR" sz="800">
                          <a:effectLst/>
                        </a:rPr>
                        <a:t>Esquema das Comunicações</a:t>
                      </a:r>
                      <a:endParaRPr lang="en-US" sz="8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19729" marB="19729"/>
                </a:tc>
                <a:extLst>
                  <a:ext uri="{0D108BD9-81ED-4DB2-BD59-A6C34878D82A}">
                    <a16:rowId xmlns:a16="http://schemas.microsoft.com/office/drawing/2014/main" val="3090647177"/>
                  </a:ext>
                </a:extLst>
              </a:tr>
              <a:tr h="444776">
                <a:tc>
                  <a:txBody>
                    <a:bodyPr/>
                    <a:lstStyle/>
                    <a:p>
                      <a:pPr algn="l">
                        <a:lnSpc>
                          <a:spcPct val="107000"/>
                        </a:lnSpc>
                        <a:spcAft>
                          <a:spcPts val="0"/>
                        </a:spcAft>
                      </a:pPr>
                      <a:r>
                        <a:rPr lang="pt-BR" sz="800">
                          <a:effectLst/>
                        </a:rPr>
                        <a:t>Riscos</a:t>
                      </a:r>
                      <a:endParaRPr lang="en-US" sz="800">
                        <a:effectLst/>
                        <a:latin typeface="Times New Roman" panose="02020603050405020304" pitchFamily="18" charset="0"/>
                        <a:ea typeface="Times New Roman" panose="02020603050405020304" pitchFamily="18" charset="0"/>
                        <a:cs typeface="Arial" panose="020B0604020202020204" pitchFamily="34" charset="0"/>
                      </a:endParaRPr>
                    </a:p>
                  </a:txBody>
                  <a:tcPr marL="31567" marR="31567" marT="19729" marB="19729"/>
                </a:tc>
                <a:tc>
                  <a:txBody>
                    <a:bodyPr/>
                    <a:lstStyle/>
                    <a:p>
                      <a:pPr algn="l">
                        <a:lnSpc>
                          <a:spcPct val="107000"/>
                        </a:lnSpc>
                        <a:spcAft>
                          <a:spcPts val="0"/>
                        </a:spcAft>
                      </a:pPr>
                      <a:r>
                        <a:rPr lang="pt-BR" sz="800">
                          <a:effectLst/>
                        </a:rPr>
                        <a:t>Planejar o gerenciamento dos riscos</a:t>
                      </a:r>
                      <a:endParaRPr lang="en-US" sz="800">
                        <a:effectLst/>
                      </a:endParaRPr>
                    </a:p>
                    <a:p>
                      <a:pPr algn="l">
                        <a:lnSpc>
                          <a:spcPct val="107000"/>
                        </a:lnSpc>
                        <a:spcAft>
                          <a:spcPts val="0"/>
                        </a:spcAft>
                      </a:pPr>
                      <a:r>
                        <a:rPr lang="pt-BR" sz="800">
                          <a:effectLst/>
                        </a:rPr>
                        <a:t>Identificar os riscos</a:t>
                      </a:r>
                      <a:endParaRPr lang="en-US" sz="800">
                        <a:effectLst/>
                      </a:endParaRPr>
                    </a:p>
                    <a:p>
                      <a:pPr algn="l">
                        <a:lnSpc>
                          <a:spcPct val="107000"/>
                        </a:lnSpc>
                        <a:spcAft>
                          <a:spcPts val="0"/>
                        </a:spcAft>
                      </a:pPr>
                      <a:r>
                        <a:rPr lang="pt-BR" sz="800">
                          <a:effectLst/>
                        </a:rPr>
                        <a:t>Realizar a análise dos riscos</a:t>
                      </a:r>
                      <a:endParaRPr lang="en-US" sz="800">
                        <a:effectLst/>
                      </a:endParaRPr>
                    </a:p>
                    <a:p>
                      <a:pPr algn="l">
                        <a:lnSpc>
                          <a:spcPct val="107000"/>
                        </a:lnSpc>
                        <a:spcAft>
                          <a:spcPts val="0"/>
                        </a:spcAft>
                      </a:pPr>
                      <a:r>
                        <a:rPr lang="pt-BR" sz="800">
                          <a:effectLst/>
                        </a:rPr>
                        <a:t>Planejar as respostas aos riscos</a:t>
                      </a:r>
                      <a:endParaRPr lang="en-US" sz="8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31567" marT="19729" marB="19729"/>
                </a:tc>
                <a:tc>
                  <a:txBody>
                    <a:bodyPr/>
                    <a:lstStyle/>
                    <a:p>
                      <a:pPr algn="l">
                        <a:lnSpc>
                          <a:spcPct val="107000"/>
                        </a:lnSpc>
                        <a:spcAft>
                          <a:spcPts val="0"/>
                        </a:spcAft>
                      </a:pPr>
                      <a:r>
                        <a:rPr lang="pt-BR" sz="800">
                          <a:effectLst/>
                        </a:rPr>
                        <a:t>Estrutura Analítica dos Riscos (EAR)</a:t>
                      </a:r>
                      <a:endParaRPr lang="en-US" sz="800">
                        <a:effectLst/>
                      </a:endParaRPr>
                    </a:p>
                    <a:p>
                      <a:pPr algn="l">
                        <a:lnSpc>
                          <a:spcPct val="107000"/>
                        </a:lnSpc>
                        <a:spcAft>
                          <a:spcPts val="0"/>
                        </a:spcAft>
                      </a:pPr>
                      <a:r>
                        <a:rPr lang="pt-BR" sz="800">
                          <a:effectLst/>
                        </a:rPr>
                        <a:t>Análise Qualitativa de Riscos</a:t>
                      </a:r>
                      <a:endParaRPr lang="en-US" sz="8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19729" marB="19729"/>
                </a:tc>
                <a:extLst>
                  <a:ext uri="{0D108BD9-81ED-4DB2-BD59-A6C34878D82A}">
                    <a16:rowId xmlns:a16="http://schemas.microsoft.com/office/drawing/2014/main" val="1781443680"/>
                  </a:ext>
                </a:extLst>
              </a:tr>
              <a:tr h="242117">
                <a:tc>
                  <a:txBody>
                    <a:bodyPr/>
                    <a:lstStyle/>
                    <a:p>
                      <a:pPr algn="l">
                        <a:lnSpc>
                          <a:spcPct val="107000"/>
                        </a:lnSpc>
                        <a:spcAft>
                          <a:spcPts val="0"/>
                        </a:spcAft>
                      </a:pPr>
                      <a:r>
                        <a:rPr lang="pt-BR" sz="800">
                          <a:effectLst/>
                        </a:rPr>
                        <a:t>Aquisições</a:t>
                      </a:r>
                      <a:endParaRPr lang="en-US" sz="800">
                        <a:effectLst/>
                        <a:latin typeface="Times New Roman" panose="02020603050405020304" pitchFamily="18" charset="0"/>
                        <a:ea typeface="Times New Roman" panose="02020603050405020304" pitchFamily="18" charset="0"/>
                        <a:cs typeface="Arial" panose="020B0604020202020204" pitchFamily="34" charset="0"/>
                      </a:endParaRPr>
                    </a:p>
                  </a:txBody>
                  <a:tcPr marL="31567" marR="31567" marT="19729" marB="19729"/>
                </a:tc>
                <a:tc>
                  <a:txBody>
                    <a:bodyPr/>
                    <a:lstStyle/>
                    <a:p>
                      <a:pPr algn="l">
                        <a:lnSpc>
                          <a:spcPct val="107000"/>
                        </a:lnSpc>
                        <a:spcAft>
                          <a:spcPts val="0"/>
                        </a:spcAft>
                      </a:pPr>
                      <a:r>
                        <a:rPr lang="pt-BR" sz="800">
                          <a:effectLst/>
                        </a:rPr>
                        <a:t>Definir os procedimentos para aquisições e contratações</a:t>
                      </a:r>
                      <a:endParaRPr lang="en-US" sz="8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31567" marT="19729" marB="19729"/>
                </a:tc>
                <a:tc>
                  <a:txBody>
                    <a:bodyPr/>
                    <a:lstStyle/>
                    <a:p>
                      <a:pPr algn="l">
                        <a:lnSpc>
                          <a:spcPct val="107000"/>
                        </a:lnSpc>
                        <a:spcAft>
                          <a:spcPts val="0"/>
                        </a:spcAft>
                      </a:pPr>
                      <a:r>
                        <a:rPr lang="pt-BR" sz="800">
                          <a:effectLst/>
                        </a:rPr>
                        <a:t>Plano de  Aquisições</a:t>
                      </a:r>
                      <a:endParaRPr lang="en-US" sz="8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19729" marB="19729"/>
                </a:tc>
                <a:extLst>
                  <a:ext uri="{0D108BD9-81ED-4DB2-BD59-A6C34878D82A}">
                    <a16:rowId xmlns:a16="http://schemas.microsoft.com/office/drawing/2014/main" val="534980463"/>
                  </a:ext>
                </a:extLst>
              </a:tr>
              <a:tr h="577672">
                <a:tc>
                  <a:txBody>
                    <a:bodyPr/>
                    <a:lstStyle/>
                    <a:p>
                      <a:pPr algn="l">
                        <a:lnSpc>
                          <a:spcPct val="107000"/>
                        </a:lnSpc>
                        <a:spcAft>
                          <a:spcPts val="0"/>
                        </a:spcAft>
                      </a:pPr>
                      <a:r>
                        <a:rPr lang="pt-BR" sz="800" dirty="0">
                          <a:effectLst/>
                        </a:rPr>
                        <a:t>Partes Interessadas</a:t>
                      </a:r>
                      <a:endParaRPr lang="en-US" sz="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31567" marR="31567" marT="23675" marB="47350"/>
                </a:tc>
                <a:tc>
                  <a:txBody>
                    <a:bodyPr/>
                    <a:lstStyle/>
                    <a:p>
                      <a:pPr algn="l">
                        <a:lnSpc>
                          <a:spcPct val="107000"/>
                        </a:lnSpc>
                        <a:spcAft>
                          <a:spcPts val="0"/>
                        </a:spcAft>
                      </a:pPr>
                      <a:r>
                        <a:rPr lang="pt-BR" sz="800">
                          <a:effectLst/>
                        </a:rPr>
                        <a:t>Manter e atualizar o registro das partes interessadas</a:t>
                      </a:r>
                      <a:endParaRPr lang="en-US" sz="800">
                        <a:effectLst/>
                      </a:endParaRPr>
                    </a:p>
                    <a:p>
                      <a:pPr algn="l">
                        <a:lnSpc>
                          <a:spcPct val="107000"/>
                        </a:lnSpc>
                        <a:spcAft>
                          <a:spcPts val="0"/>
                        </a:spcAft>
                      </a:pPr>
                      <a:r>
                        <a:rPr lang="pt-BR" sz="800">
                          <a:effectLst/>
                        </a:rPr>
                        <a:t>Planejar o gerenciamento e as estratégias para manter as partes interessadas engajadas no projeto</a:t>
                      </a:r>
                      <a:endParaRPr lang="en-US" sz="8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31567" marT="23675" marB="47350"/>
                </a:tc>
                <a:tc>
                  <a:txBody>
                    <a:bodyPr/>
                    <a:lstStyle/>
                    <a:p>
                      <a:pPr algn="l">
                        <a:lnSpc>
                          <a:spcPct val="107000"/>
                        </a:lnSpc>
                        <a:spcAft>
                          <a:spcPts val="0"/>
                        </a:spcAft>
                      </a:pPr>
                      <a:r>
                        <a:rPr lang="pt-BR" sz="800" dirty="0">
                          <a:effectLst/>
                        </a:rPr>
                        <a:t>Matriz de Gerenciamento das Partes Interessadas</a:t>
                      </a:r>
                      <a:endParaRPr lang="en-US" sz="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23675" marB="47350"/>
                </a:tc>
                <a:extLst>
                  <a:ext uri="{0D108BD9-81ED-4DB2-BD59-A6C34878D82A}">
                    <a16:rowId xmlns:a16="http://schemas.microsoft.com/office/drawing/2014/main" val="692556241"/>
                  </a:ext>
                </a:extLst>
              </a:tr>
            </a:tbl>
          </a:graphicData>
        </a:graphic>
      </p:graphicFrame>
    </p:spTree>
    <p:extLst>
      <p:ext uri="{BB962C8B-B14F-4D97-AF65-F5344CB8AC3E}">
        <p14:creationId xmlns:p14="http://schemas.microsoft.com/office/powerpoint/2010/main" val="124123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solidFill>
                  <a:srgbClr val="C00000"/>
                </a:solidFill>
              </a:rPr>
              <a:t>Área de Conhecimento: Integração</a:t>
            </a:r>
          </a:p>
        </p:txBody>
      </p:sp>
      <p:sp>
        <p:nvSpPr>
          <p:cNvPr id="3" name="Marcador de Posição de Conteúdo 2"/>
          <p:cNvSpPr>
            <a:spLocks noGrp="1"/>
          </p:cNvSpPr>
          <p:nvPr>
            <p:ph idx="1"/>
          </p:nvPr>
        </p:nvSpPr>
        <p:spPr/>
        <p:txBody>
          <a:bodyPr/>
          <a:lstStyle/>
          <a:p>
            <a:pPr marL="0" indent="0">
              <a:buNone/>
            </a:pPr>
            <a:r>
              <a:rPr lang="pt-BR" b="1" dirty="0">
                <a:solidFill>
                  <a:schemeClr val="tx1"/>
                </a:solidFill>
                <a:latin typeface="+mn-lt"/>
                <a:ea typeface="+mn-ea"/>
                <a:cs typeface="+mn-cs"/>
              </a:rPr>
              <a:t>OBJETIVOS DE APRENDIZAGEM</a:t>
            </a:r>
          </a:p>
          <a:p>
            <a:r>
              <a:rPr lang="pt-BR" dirty="0">
                <a:solidFill>
                  <a:schemeClr val="tx1"/>
                </a:solidFill>
                <a:latin typeface="+mn-lt"/>
                <a:ea typeface="+mn-ea"/>
                <a:cs typeface="+mn-cs"/>
              </a:rPr>
              <a:t>Após o estudo deste capítulo, você será capaz de:</a:t>
            </a:r>
          </a:p>
          <a:p>
            <a:pPr lvl="1"/>
            <a:r>
              <a:rPr lang="pt-BR" dirty="0">
                <a:solidFill>
                  <a:schemeClr val="tx1"/>
                </a:solidFill>
                <a:latin typeface="+mn-lt"/>
                <a:ea typeface="+mn-ea"/>
                <a:cs typeface="+mn-cs"/>
              </a:rPr>
              <a:t>Integrar as áreas de conhecimento de um projeto com um plano de gerenciamento do projeto.</a:t>
            </a:r>
            <a:endParaRPr lang="pt-BR" dirty="0"/>
          </a:p>
        </p:txBody>
      </p:sp>
      <p:sp>
        <p:nvSpPr>
          <p:cNvPr id="4" name="Marcador de Posição do Rodapé 3"/>
          <p:cNvSpPr>
            <a:spLocks noGrp="1"/>
          </p:cNvSpPr>
          <p:nvPr>
            <p:ph type="ftr" sz="quarter" idx="11"/>
          </p:nvPr>
        </p:nvSpPr>
        <p:spPr/>
        <p:txBody>
          <a:bodyPr/>
          <a:lstStyle/>
          <a:p>
            <a:endParaRPr lang="pt-BR"/>
          </a:p>
          <a:p>
            <a:r>
              <a:rPr lang="pt-BR"/>
              <a:t>©Direitos autorais reservados. Proibida reprodução sem a devida autorização.</a:t>
            </a:r>
            <a:endParaRPr lang="en-US" dirty="0"/>
          </a:p>
        </p:txBody>
      </p:sp>
    </p:spTree>
    <p:extLst>
      <p:ext uri="{BB962C8B-B14F-4D97-AF65-F5344CB8AC3E}">
        <p14:creationId xmlns:p14="http://schemas.microsoft.com/office/powerpoint/2010/main" val="2383639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solidFill>
                  <a:srgbClr val="C00000"/>
                </a:solidFill>
              </a:rPr>
              <a:t>Integração</a:t>
            </a:r>
          </a:p>
        </p:txBody>
      </p:sp>
      <p:sp>
        <p:nvSpPr>
          <p:cNvPr id="3" name="Marcador de Posição de Conteúdo 2"/>
          <p:cNvSpPr>
            <a:spLocks noGrp="1"/>
          </p:cNvSpPr>
          <p:nvPr>
            <p:ph idx="1"/>
          </p:nvPr>
        </p:nvSpPr>
        <p:spPr/>
        <p:txBody>
          <a:bodyPr/>
          <a:lstStyle/>
          <a:p>
            <a:r>
              <a:rPr lang="pt-BR" sz="2400" dirty="0">
                <a:solidFill>
                  <a:schemeClr val="tx1"/>
                </a:solidFill>
              </a:rPr>
              <a:t>Uma das funções principais do gerente de projeto é integrar as diferentes áreas de conhecimento do projeto. </a:t>
            </a:r>
          </a:p>
          <a:p>
            <a:r>
              <a:rPr lang="pt-BR" sz="2400" dirty="0">
                <a:solidFill>
                  <a:schemeClr val="tx1"/>
                </a:solidFill>
              </a:rPr>
              <a:t>A integração consiste na coordenação do projeto para que as áreas de conhecimento formem um todo coeso. </a:t>
            </a:r>
          </a:p>
          <a:p>
            <a:r>
              <a:rPr lang="pt-BR" sz="2400" dirty="0">
                <a:solidFill>
                  <a:schemeClr val="tx1"/>
                </a:solidFill>
              </a:rPr>
              <a:t>Os prazos, por exemplo, precisam estar integrados com escopo e custos; já os riscos, precisam estar integrados com praticamente todas as áreas do projeto – e assim por diante.</a:t>
            </a:r>
            <a:endParaRPr lang="pt-BR" sz="2400" dirty="0"/>
          </a:p>
        </p:txBody>
      </p:sp>
      <p:sp>
        <p:nvSpPr>
          <p:cNvPr id="4" name="Marcador de Posição do Rodapé 3"/>
          <p:cNvSpPr>
            <a:spLocks noGrp="1"/>
          </p:cNvSpPr>
          <p:nvPr>
            <p:ph type="ftr" sz="quarter" idx="11"/>
          </p:nvPr>
        </p:nvSpPr>
        <p:spPr/>
        <p:txBody>
          <a:bodyPr/>
          <a:lstStyle/>
          <a:p>
            <a:endParaRPr lang="pt-BR"/>
          </a:p>
          <a:p>
            <a:r>
              <a:rPr lang="pt-BR"/>
              <a:t>©Direitos autorais reservados. Proibida reprodução sem a devida autorização.</a:t>
            </a:r>
            <a:endParaRPr lang="en-US" dirty="0"/>
          </a:p>
        </p:txBody>
      </p:sp>
    </p:spTree>
    <p:extLst>
      <p:ext uri="{BB962C8B-B14F-4D97-AF65-F5344CB8AC3E}">
        <p14:creationId xmlns:p14="http://schemas.microsoft.com/office/powerpoint/2010/main" val="4237411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solidFill>
                  <a:srgbClr val="C00000"/>
                </a:solidFill>
              </a:rPr>
              <a:t>Integração</a:t>
            </a:r>
          </a:p>
        </p:txBody>
      </p:sp>
      <p:sp>
        <p:nvSpPr>
          <p:cNvPr id="3" name="Marcador de Posição de Conteúdo 2"/>
          <p:cNvSpPr>
            <a:spLocks noGrp="1"/>
          </p:cNvSpPr>
          <p:nvPr>
            <p:ph idx="1"/>
          </p:nvPr>
        </p:nvSpPr>
        <p:spPr/>
        <p:txBody>
          <a:bodyPr/>
          <a:lstStyle/>
          <a:p>
            <a:r>
              <a:rPr lang="pt-BR" dirty="0"/>
              <a:t>Documentos principais:</a:t>
            </a:r>
          </a:p>
          <a:p>
            <a:pPr lvl="1"/>
            <a:r>
              <a:rPr lang="pt-BR" dirty="0"/>
              <a:t>Termo de Abertura – já explicado</a:t>
            </a:r>
          </a:p>
          <a:p>
            <a:pPr lvl="1"/>
            <a:r>
              <a:rPr lang="pt-BR" dirty="0"/>
              <a:t>Plano de Gerenciamento do Projeto – próximo slide</a:t>
            </a:r>
          </a:p>
          <a:p>
            <a:pPr lvl="1"/>
            <a:r>
              <a:rPr lang="pt-BR" dirty="0"/>
              <a:t>Plano de Gerenciamento Integrado das Mudanças – slide seguinte </a:t>
            </a:r>
          </a:p>
          <a:p>
            <a:pPr marL="0" indent="0">
              <a:buNone/>
            </a:pPr>
            <a:endParaRPr lang="pt-BR" dirty="0"/>
          </a:p>
        </p:txBody>
      </p:sp>
      <p:sp>
        <p:nvSpPr>
          <p:cNvPr id="4" name="Marcador de Posição do Rodapé 3"/>
          <p:cNvSpPr>
            <a:spLocks noGrp="1"/>
          </p:cNvSpPr>
          <p:nvPr>
            <p:ph type="ftr" sz="quarter" idx="11"/>
          </p:nvPr>
        </p:nvSpPr>
        <p:spPr/>
        <p:txBody>
          <a:bodyPr/>
          <a:lstStyle/>
          <a:p>
            <a:endParaRPr lang="pt-BR"/>
          </a:p>
          <a:p>
            <a:r>
              <a:rPr lang="pt-BR"/>
              <a:t>©Direitos autorais reservados. Proibida reprodução sem a devida autorização.</a:t>
            </a:r>
            <a:endParaRPr lang="en-US" dirty="0"/>
          </a:p>
        </p:txBody>
      </p:sp>
    </p:spTree>
    <p:extLst>
      <p:ext uri="{BB962C8B-B14F-4D97-AF65-F5344CB8AC3E}">
        <p14:creationId xmlns:p14="http://schemas.microsoft.com/office/powerpoint/2010/main" val="3658313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solidFill>
                  <a:srgbClr val="C00000"/>
                </a:solidFill>
              </a:rPr>
              <a:t>Integração – Plano de Gerenciamento</a:t>
            </a:r>
          </a:p>
        </p:txBody>
      </p:sp>
      <p:sp>
        <p:nvSpPr>
          <p:cNvPr id="3" name="Marcador de Posição de Conteúdo 2"/>
          <p:cNvSpPr>
            <a:spLocks noGrp="1"/>
          </p:cNvSpPr>
          <p:nvPr>
            <p:ph idx="1"/>
          </p:nvPr>
        </p:nvSpPr>
        <p:spPr/>
        <p:txBody>
          <a:bodyPr/>
          <a:lstStyle/>
          <a:p>
            <a:r>
              <a:rPr lang="pt-BR" sz="1800" dirty="0">
                <a:solidFill>
                  <a:schemeClr val="tx1"/>
                </a:solidFill>
              </a:rPr>
              <a:t>Uma das funções principais do gerente de projeto é integrar as diferentes áreas de conhecimento do projeto. A integração consiste na coordenação do projeto para que as áreas de conhecimento formem um todo coeso. </a:t>
            </a:r>
          </a:p>
          <a:p>
            <a:r>
              <a:rPr lang="pt-BR" sz="1800" dirty="0">
                <a:solidFill>
                  <a:schemeClr val="tx1"/>
                </a:solidFill>
              </a:rPr>
              <a:t>Os prazos, por exemplo, precisam estar integrados com escopo e custos; já os riscos, precisam estar integrados com praticamente todas as áreas do projeto – e assim por diante.</a:t>
            </a:r>
          </a:p>
          <a:p>
            <a:r>
              <a:rPr lang="pt-BR" sz="1800" dirty="0">
                <a:solidFill>
                  <a:schemeClr val="tx1"/>
                </a:solidFill>
              </a:rPr>
              <a:t>A integração é iniciada no Termo de Abertura, no qual se faz o levantamento inicial das necessidades do projeto, e planejada por um plano de gerenciamento do projeto. </a:t>
            </a:r>
            <a:endParaRPr lang="pt-BR" sz="1800" dirty="0"/>
          </a:p>
          <a:p>
            <a:pPr lvl="1"/>
            <a:r>
              <a:rPr lang="pt-BR" sz="1400" dirty="0"/>
              <a:t>D</a:t>
            </a:r>
            <a:r>
              <a:rPr lang="pt-BR" sz="1400" dirty="0">
                <a:solidFill>
                  <a:schemeClr val="tx1"/>
                </a:solidFill>
              </a:rPr>
              <a:t>eve incluir informações sobre todas as áreas de conhecimento e estabelecer como essas informações serão gerenciadas até o encerramento do projeto.</a:t>
            </a:r>
            <a:endParaRPr lang="pt-BR" sz="1400" dirty="0"/>
          </a:p>
        </p:txBody>
      </p:sp>
      <p:sp>
        <p:nvSpPr>
          <p:cNvPr id="4" name="Marcador de Posição do Rodapé 3"/>
          <p:cNvSpPr>
            <a:spLocks noGrp="1"/>
          </p:cNvSpPr>
          <p:nvPr>
            <p:ph type="ftr" sz="quarter" idx="11"/>
          </p:nvPr>
        </p:nvSpPr>
        <p:spPr/>
        <p:txBody>
          <a:bodyPr/>
          <a:lstStyle/>
          <a:p>
            <a:endParaRPr lang="pt-BR"/>
          </a:p>
          <a:p>
            <a:r>
              <a:rPr lang="pt-BR"/>
              <a:t>©Direitos autorais reservados. Proibida reprodução sem a devida autorização.</a:t>
            </a:r>
            <a:endParaRPr lang="en-US" dirty="0"/>
          </a:p>
        </p:txBody>
      </p:sp>
    </p:spTree>
    <p:extLst>
      <p:ext uri="{BB962C8B-B14F-4D97-AF65-F5344CB8AC3E}">
        <p14:creationId xmlns:p14="http://schemas.microsoft.com/office/powerpoint/2010/main" val="573331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solidFill>
                  <a:srgbClr val="C00000"/>
                </a:solidFill>
              </a:rPr>
              <a:t>Integração - Gerenciamento das Mudanças</a:t>
            </a:r>
          </a:p>
        </p:txBody>
      </p:sp>
      <p:sp>
        <p:nvSpPr>
          <p:cNvPr id="4" name="Marcador de Posição do Rodapé 3"/>
          <p:cNvSpPr>
            <a:spLocks noGrp="1"/>
          </p:cNvSpPr>
          <p:nvPr>
            <p:ph type="ftr" sz="quarter" idx="11"/>
          </p:nvPr>
        </p:nvSpPr>
        <p:spPr/>
        <p:txBody>
          <a:bodyPr/>
          <a:lstStyle/>
          <a:p>
            <a:endParaRPr lang="pt-BR"/>
          </a:p>
          <a:p>
            <a:r>
              <a:rPr lang="pt-BR"/>
              <a:t>©Direitos autorais reservados. Proibida reprodução sem a devida autorização.</a:t>
            </a:r>
            <a:endParaRPr lang="en-US" dirty="0"/>
          </a:p>
        </p:txBody>
      </p:sp>
      <p:sp>
        <p:nvSpPr>
          <p:cNvPr id="5" name="Marcador de Posição de Conteúdo 4"/>
          <p:cNvSpPr>
            <a:spLocks noGrp="1"/>
          </p:cNvSpPr>
          <p:nvPr>
            <p:ph idx="1"/>
          </p:nvPr>
        </p:nvSpPr>
        <p:spPr/>
        <p:txBody>
          <a:bodyPr/>
          <a:lstStyle/>
          <a:p>
            <a:r>
              <a:rPr lang="pt-BR" sz="1800" dirty="0">
                <a:solidFill>
                  <a:schemeClr val="tx1"/>
                </a:solidFill>
              </a:rPr>
              <a:t>Mudanças devem ser controladas e analisadas em relação ao impacto que terão em todas as áreas do projeto, não apenas na área em que está sendo solicitada. Por exemplo, uma solicitação de mudança no prazo pode afetar o custo e a qualidade do projeto.</a:t>
            </a:r>
          </a:p>
          <a:p>
            <a:r>
              <a:rPr lang="pt-BR" sz="1800" dirty="0">
                <a:solidFill>
                  <a:schemeClr val="tx1"/>
                </a:solidFill>
              </a:rPr>
              <a:t>O gerente de projeto deve estabelecer um processo formal para solicitação e aprovação de mudanças,  bem como uma definição dos limites de aprovação. </a:t>
            </a:r>
          </a:p>
          <a:p>
            <a:r>
              <a:rPr lang="pt-BR" sz="1800" dirty="0">
                <a:solidFill>
                  <a:schemeClr val="tx1"/>
                </a:solidFill>
              </a:rPr>
              <a:t>Normalmente, mudanças que não afetam as linhas de base podem ser avaliadas e aprovadas (ou não) pelo gerente de projeto.</a:t>
            </a:r>
          </a:p>
          <a:p>
            <a:r>
              <a:rPr lang="pt-BR" sz="1800" dirty="0">
                <a:solidFill>
                  <a:schemeClr val="tx1"/>
                </a:solidFill>
              </a:rPr>
              <a:t>Mudanças que afetam as linhas de base devem ser analisadas por um grupo ou comitê de partes interessadas que terá poder para aceitar ou rejeitar as mudanças solicitadas, em função do impacto das mudanças nas áreas-chave do projeto  - escopo, custo, tempo e qualidade</a:t>
            </a:r>
          </a:p>
        </p:txBody>
      </p:sp>
    </p:spTree>
    <p:extLst>
      <p:ext uri="{BB962C8B-B14F-4D97-AF65-F5344CB8AC3E}">
        <p14:creationId xmlns:p14="http://schemas.microsoft.com/office/powerpoint/2010/main" val="13719619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solidFill>
                  <a:srgbClr val="C00000"/>
                </a:solidFill>
              </a:rPr>
              <a:t>Integração: Gerenciamento das Mudanças</a:t>
            </a:r>
          </a:p>
        </p:txBody>
      </p:sp>
      <p:sp>
        <p:nvSpPr>
          <p:cNvPr id="4" name="Marcador de Posição do Rodapé 3"/>
          <p:cNvSpPr>
            <a:spLocks noGrp="1"/>
          </p:cNvSpPr>
          <p:nvPr>
            <p:ph type="ftr" sz="quarter" idx="11"/>
          </p:nvPr>
        </p:nvSpPr>
        <p:spPr/>
        <p:txBody>
          <a:bodyPr/>
          <a:lstStyle/>
          <a:p>
            <a:endParaRPr lang="pt-BR"/>
          </a:p>
          <a:p>
            <a:r>
              <a:rPr lang="pt-BR"/>
              <a:t>©Direitos autorais reservados. Proibida reprodução sem a devida autorização.</a:t>
            </a:r>
            <a:endParaRPr lang="en-US" dirty="0"/>
          </a:p>
        </p:txBody>
      </p:sp>
      <p:pic>
        <p:nvPicPr>
          <p:cNvPr id="276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21581" y="1600200"/>
            <a:ext cx="4510437"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CaixaDeTexto 4"/>
          <p:cNvSpPr txBox="1"/>
          <p:nvPr/>
        </p:nvSpPr>
        <p:spPr>
          <a:xfrm>
            <a:off x="7308304" y="2948751"/>
            <a:ext cx="1656184" cy="1200329"/>
          </a:xfrm>
          <a:prstGeom prst="rect">
            <a:avLst/>
          </a:prstGeom>
          <a:solidFill>
            <a:srgbClr val="FFFF00"/>
          </a:solidFill>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pt-BR" b="1" dirty="0">
                <a:solidFill>
                  <a:srgbClr val="FF0000"/>
                </a:solidFill>
              </a:rPr>
              <a:t>Melhor visualização na página 52 do livro</a:t>
            </a:r>
          </a:p>
        </p:txBody>
      </p:sp>
    </p:spTree>
    <p:extLst>
      <p:ext uri="{BB962C8B-B14F-4D97-AF65-F5344CB8AC3E}">
        <p14:creationId xmlns:p14="http://schemas.microsoft.com/office/powerpoint/2010/main" val="2643702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solidFill>
                  <a:srgbClr val="C00000"/>
                </a:solidFill>
              </a:rPr>
              <a:t>Integração</a:t>
            </a:r>
            <a:br>
              <a:rPr lang="pt-BR" dirty="0">
                <a:solidFill>
                  <a:srgbClr val="C00000"/>
                </a:solidFill>
              </a:rPr>
            </a:br>
            <a:r>
              <a:rPr lang="pt-BR" dirty="0">
                <a:solidFill>
                  <a:srgbClr val="C00000"/>
                </a:solidFill>
              </a:rPr>
              <a:t>Na prática...</a:t>
            </a:r>
          </a:p>
        </p:txBody>
      </p:sp>
      <p:sp>
        <p:nvSpPr>
          <p:cNvPr id="3" name="Espaço Reservado para Conteúdo 2"/>
          <p:cNvSpPr>
            <a:spLocks noGrp="1"/>
          </p:cNvSpPr>
          <p:nvPr>
            <p:ph idx="1"/>
          </p:nvPr>
        </p:nvSpPr>
        <p:spPr/>
        <p:txBody>
          <a:bodyPr/>
          <a:lstStyle/>
          <a:p>
            <a:r>
              <a:rPr lang="pt-BR" dirty="0"/>
              <a:t>O formato e o conteúdo de um plano de gerenciamento do projeto poderá variar.</a:t>
            </a:r>
          </a:p>
          <a:p>
            <a:r>
              <a:rPr lang="pt-BR" dirty="0"/>
              <a:t>No geral, o plano de gerenciamento do projeto conterá os itens conforme ilustrado nas páginas 44 e 45 do livro.</a:t>
            </a:r>
          </a:p>
          <a:p>
            <a:r>
              <a:rPr lang="pt-BR" dirty="0"/>
              <a:t>Vejamos o que significa cada item do plano no projeto estudo de caso do livro, a partir da página 46 do livro.</a:t>
            </a:r>
          </a:p>
        </p:txBody>
      </p:sp>
      <p:sp>
        <p:nvSpPr>
          <p:cNvPr id="4" name="Espaço Reservado para Rodapé 3"/>
          <p:cNvSpPr>
            <a:spLocks noGrp="1"/>
          </p:cNvSpPr>
          <p:nvPr>
            <p:ph type="ftr" sz="quarter" idx="11"/>
          </p:nvPr>
        </p:nvSpPr>
        <p:spPr/>
        <p:txBody>
          <a:bodyPr/>
          <a:lstStyle/>
          <a:p>
            <a:endParaRPr lang="pt-BR"/>
          </a:p>
          <a:p>
            <a:r>
              <a:rPr lang="pt-BR"/>
              <a:t>©Direitos autorais reservados. Proibida reprodução sem a devida autorização.</a:t>
            </a:r>
            <a:endParaRPr lang="en-US" dirty="0"/>
          </a:p>
        </p:txBody>
      </p:sp>
    </p:spTree>
    <p:extLst>
      <p:ext uri="{BB962C8B-B14F-4D97-AF65-F5344CB8AC3E}">
        <p14:creationId xmlns:p14="http://schemas.microsoft.com/office/powerpoint/2010/main" val="455426814"/>
      </p:ext>
    </p:extLst>
  </p:cSld>
  <p:clrMapOvr>
    <a:masterClrMapping/>
  </p:clrMapOvr>
</p:sld>
</file>

<file path=ppt/theme/theme1.xml><?xml version="1.0" encoding="utf-8"?>
<a:theme xmlns:a="http://schemas.openxmlformats.org/drawingml/2006/main" name="BizBinder">
  <a:themeElements>
    <a:clrScheme name="Tema do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a do Offic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ma do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a do Offic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a do Offic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a do Offic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a do Offic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a do Offic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a do Offic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a do Offic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a do Offic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a do Offic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a do Offic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a do Offic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BizBinder</Template>
  <TotalTime>638</TotalTime>
  <Words>996</Words>
  <Application>Microsoft Office PowerPoint</Application>
  <PresentationFormat>Apresentação na tela (4:3)</PresentationFormat>
  <Paragraphs>123</Paragraphs>
  <Slides>11</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11</vt:i4>
      </vt:variant>
    </vt:vector>
  </HeadingPairs>
  <TitlesOfParts>
    <vt:vector size="15" baseType="lpstr">
      <vt:lpstr>Arial</vt:lpstr>
      <vt:lpstr>Century Gothic</vt:lpstr>
      <vt:lpstr>Times New Roman</vt:lpstr>
      <vt:lpstr>BizBinder</vt:lpstr>
      <vt:lpstr>Gerenciamento de Projetos  Fundamentos e Prática Integrada 2ª edição por: Marta Rocha Camargo, Ph.D., PMP®</vt:lpstr>
      <vt:lpstr>Planejamento </vt:lpstr>
      <vt:lpstr>Área de Conhecimento: Integração</vt:lpstr>
      <vt:lpstr>Integração</vt:lpstr>
      <vt:lpstr>Integração</vt:lpstr>
      <vt:lpstr>Integração – Plano de Gerenciamento</vt:lpstr>
      <vt:lpstr>Integração - Gerenciamento das Mudanças</vt:lpstr>
      <vt:lpstr>Integração: Gerenciamento das Mudanças</vt:lpstr>
      <vt:lpstr>Integração Na prática...</vt:lpstr>
      <vt:lpstr>Integração Aplicação</vt:lpstr>
      <vt:lpstr>Integração Exercícios (p. 54 do livro)</vt:lpstr>
    </vt:vector>
  </TitlesOfParts>
  <Company>Brainy Betty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Binder</dc:title>
  <dc:creator>marta</dc:creator>
  <cp:lastModifiedBy>marta camargo</cp:lastModifiedBy>
  <cp:revision>58</cp:revision>
  <dcterms:created xsi:type="dcterms:W3CDTF">2013-12-22T09:44:15Z</dcterms:created>
  <dcterms:modified xsi:type="dcterms:W3CDTF">2018-01-08T21:44:47Z</dcterms:modified>
</cp:coreProperties>
</file>