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8" r:id="rId3"/>
    <p:sldId id="280" r:id="rId4"/>
    <p:sldId id="286" r:id="rId5"/>
    <p:sldId id="281" r:id="rId6"/>
    <p:sldId id="266" r:id="rId7"/>
    <p:sldId id="287" r:id="rId8"/>
    <p:sldId id="289" r:id="rId9"/>
    <p:sldId id="290" r:id="rId10"/>
    <p:sldId id="267" r:id="rId11"/>
    <p:sldId id="288" r:id="rId12"/>
    <p:sldId id="265" r:id="rId13"/>
    <p:sldId id="284" r:id="rId14"/>
    <p:sldId id="274" r:id="rId15"/>
    <p:sldId id="28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33CC33"/>
    <a:srgbClr val="660066"/>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p:cViewPr varScale="1">
        <p:scale>
          <a:sx n="72" d="100"/>
          <a:sy n="72" d="100"/>
        </p:scale>
        <p:origin x="132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945C988-A569-4B28-8238-2BAC02884E3D}" type="slidenum">
              <a:rPr lang="en-US"/>
              <a:pPr/>
              <a:t>‹nº›</a:t>
            </a:fld>
            <a:endParaRPr lang="en-US"/>
          </a:p>
        </p:txBody>
      </p:sp>
    </p:spTree>
    <p:extLst>
      <p:ext uri="{BB962C8B-B14F-4D97-AF65-F5344CB8AC3E}">
        <p14:creationId xmlns:p14="http://schemas.microsoft.com/office/powerpoint/2010/main" val="4683417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3074" name="Rectangle 2"/>
          <p:cNvSpPr>
            <a:spLocks noGrp="1" noChangeArrowheads="1"/>
          </p:cNvSpPr>
          <p:nvPr>
            <p:ph type="ctrTitle" hasCustomPrompt="1"/>
          </p:nvPr>
        </p:nvSpPr>
        <p:spPr>
          <a:xfrm>
            <a:off x="1295400" y="533400"/>
            <a:ext cx="7162800" cy="3067050"/>
          </a:xfrm>
          <a:extLst>
            <a:ext uri="{91240B29-F687-4F45-9708-019B960494DF}">
              <a14:hiddenLine xmlns:a14="http://schemas.microsoft.com/office/drawing/2010/main" w="9525">
                <a:solidFill>
                  <a:srgbClr val="663300"/>
                </a:solidFill>
                <a:miter lim="800000"/>
                <a:headEnd/>
                <a:tailEnd/>
              </a14:hiddenLine>
            </a:ext>
          </a:extLst>
        </p:spPr>
        <p:txBody>
          <a:bodyPr/>
          <a:lstStyle>
            <a:lvl1pPr algn="l">
              <a:defRPr sz="3600" b="0" baseline="0">
                <a:latin typeface="+mn-lt"/>
              </a:defRPr>
            </a:lvl1pPr>
          </a:lstStyle>
          <a:p>
            <a:pPr lvl="0"/>
            <a:r>
              <a:rPr lang="pt-PT" noProof="0" dirty="0"/>
              <a:t>Gerenciamento de </a:t>
            </a:r>
            <a:r>
              <a:rPr lang="pt-PT" noProof="0" dirty="0" err="1"/>
              <a:t>Projetos</a:t>
            </a:r>
            <a:br>
              <a:rPr lang="pt-PT" noProof="0" dirty="0"/>
            </a:br>
            <a:br>
              <a:rPr lang="pt-PT" noProof="0" dirty="0"/>
            </a:br>
            <a:r>
              <a:rPr lang="pt-PT" noProof="0" dirty="0"/>
              <a:t>Fundamentos e Prática Integrada</a:t>
            </a:r>
            <a:br>
              <a:rPr lang="pt-PT" noProof="0" dirty="0"/>
            </a:br>
            <a:br>
              <a:rPr lang="pt-PT" noProof="0" dirty="0"/>
            </a:br>
            <a:r>
              <a:rPr lang="pt-PT" noProof="0" dirty="0"/>
              <a:t>por </a:t>
            </a:r>
            <a:r>
              <a:rPr lang="pt-PT" noProof="0" dirty="0" err="1"/>
              <a:t>Profa</a:t>
            </a:r>
            <a:r>
              <a:rPr lang="pt-PT" noProof="0" dirty="0"/>
              <a:t>. Dra. Marta Rocha Camargo, </a:t>
            </a:r>
            <a:r>
              <a:rPr lang="pt-PT" noProof="0" dirty="0" err="1"/>
              <a:t>ph.D.</a:t>
            </a:r>
            <a:r>
              <a:rPr lang="pt-PT" noProof="0" dirty="0"/>
              <a:t> e PMP ®</a:t>
            </a:r>
            <a:endParaRPr lang="en-US" noProof="0" dirty="0"/>
          </a:p>
        </p:txBody>
      </p:sp>
      <p:sp>
        <p:nvSpPr>
          <p:cNvPr id="3075" name="Rectangle 3"/>
          <p:cNvSpPr>
            <a:spLocks noGrp="1" noChangeArrowheads="1"/>
          </p:cNvSpPr>
          <p:nvPr>
            <p:ph type="subTitle" idx="1" hasCustomPrompt="1"/>
          </p:nvPr>
        </p:nvSpPr>
        <p:spPr>
          <a:xfrm>
            <a:off x="1295400" y="3810000"/>
            <a:ext cx="7162800" cy="1752600"/>
          </a:xfrm>
        </p:spPr>
        <p:txBody>
          <a:bodyPr/>
          <a:lstStyle>
            <a:lvl1pPr marL="0" indent="0">
              <a:buFontTx/>
              <a:buNone/>
              <a:defRPr b="1">
                <a:solidFill>
                  <a:srgbClr val="0099CC"/>
                </a:solidFill>
              </a:defRPr>
            </a:lvl1pPr>
          </a:lstStyle>
          <a:p>
            <a:pPr lvl="0"/>
            <a:r>
              <a:rPr lang="pt-PT" noProof="0" dirty="0"/>
              <a:t>Capítulo 1</a:t>
            </a:r>
            <a:endParaRPr lang="en-US" noProof="0" dirty="0"/>
          </a:p>
        </p:txBody>
      </p:sp>
      <p:sp>
        <p:nvSpPr>
          <p:cNvPr id="3" name="CaixaDeTexto 2"/>
          <p:cNvSpPr txBox="1"/>
          <p:nvPr userDrawn="1"/>
        </p:nvSpPr>
        <p:spPr>
          <a:xfrm>
            <a:off x="1691680" y="6479758"/>
            <a:ext cx="5472608" cy="261610"/>
          </a:xfrm>
          <a:prstGeom prst="rect">
            <a:avLst/>
          </a:prstGeom>
          <a:noFill/>
        </p:spPr>
        <p:txBody>
          <a:bodyPr wrap="square" rtlCol="0">
            <a:spAutoFit/>
          </a:bodyPr>
          <a:lstStyle/>
          <a:p>
            <a:r>
              <a:rPr lang="en-US" sz="1100" dirty="0"/>
              <a:t>©</a:t>
            </a:r>
            <a:r>
              <a:rPr lang="en-US" sz="1100" dirty="0" err="1"/>
              <a:t>Direitos</a:t>
            </a:r>
            <a:r>
              <a:rPr lang="en-US" sz="1100" dirty="0"/>
              <a:t> </a:t>
            </a:r>
            <a:r>
              <a:rPr lang="en-US" sz="1100" dirty="0" err="1"/>
              <a:t>autorais</a:t>
            </a:r>
            <a:r>
              <a:rPr lang="en-US" sz="1100" dirty="0"/>
              <a:t> </a:t>
            </a:r>
            <a:r>
              <a:rPr lang="en-US" sz="1100" dirty="0" err="1"/>
              <a:t>reservados</a:t>
            </a:r>
            <a:r>
              <a:rPr lang="en-US" sz="1100" dirty="0"/>
              <a:t>. </a:t>
            </a:r>
            <a:r>
              <a:rPr lang="en-US" sz="1100" dirty="0" err="1"/>
              <a:t>Proibida</a:t>
            </a:r>
            <a:r>
              <a:rPr lang="en-US" sz="1100" dirty="0"/>
              <a:t> </a:t>
            </a:r>
            <a:r>
              <a:rPr lang="en-US" sz="1100" dirty="0" err="1"/>
              <a:t>reprodução</a:t>
            </a:r>
            <a:r>
              <a:rPr lang="en-US" sz="1100" dirty="0"/>
              <a:t> </a:t>
            </a:r>
            <a:r>
              <a:rPr lang="en-US" sz="1100" dirty="0" err="1"/>
              <a:t>sem</a:t>
            </a:r>
            <a:r>
              <a:rPr lang="en-US" sz="1100" dirty="0"/>
              <a:t> a </a:t>
            </a:r>
            <a:r>
              <a:rPr lang="en-US" sz="1100" dirty="0" err="1"/>
              <a:t>devida</a:t>
            </a:r>
            <a:r>
              <a:rPr lang="en-US" sz="1100" dirty="0"/>
              <a:t> </a:t>
            </a:r>
            <a:r>
              <a:rPr lang="en-US" sz="1100" dirty="0" err="1"/>
              <a:t>autorização</a:t>
            </a:r>
            <a:r>
              <a:rPr lang="en-US" sz="1100" dirty="0"/>
              <a:t>.</a:t>
            </a:r>
            <a:endParaRPr lang="pt-BR" sz="11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Rodapé 4"/>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860586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274638"/>
            <a:ext cx="1905000" cy="5851525"/>
          </a:xfrm>
        </p:spPr>
        <p:txBody>
          <a:bodyPr vert="eaVert"/>
          <a:lstStyle/>
          <a:p>
            <a:r>
              <a:rPr lang="pt-PT"/>
              <a:t>Clique para editar o estilo</a:t>
            </a:r>
            <a:endParaRPr lang="pt-BR"/>
          </a:p>
        </p:txBody>
      </p:sp>
      <p:sp>
        <p:nvSpPr>
          <p:cNvPr id="3" name="Marcador de Posição de Texto Vertical 2"/>
          <p:cNvSpPr>
            <a:spLocks noGrp="1"/>
          </p:cNvSpPr>
          <p:nvPr>
            <p:ph type="body" orient="vert" idx="1"/>
          </p:nvPr>
        </p:nvSpPr>
        <p:spPr>
          <a:xfrm>
            <a:off x="1066800" y="274638"/>
            <a:ext cx="5562600" cy="5851525"/>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Rodapé 4"/>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3101496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Rodapé 4"/>
          <p:cNvSpPr>
            <a:spLocks noGrp="1"/>
          </p:cNvSpPr>
          <p:nvPr>
            <p:ph type="ftr" sz="quarter" idx="11"/>
          </p:nvPr>
        </p:nvSpPr>
        <p:spPr>
          <a:xfrm>
            <a:off x="899592" y="6381750"/>
            <a:ext cx="6949008" cy="476250"/>
          </a:xfrm>
        </p:spPr>
        <p:txBody>
          <a:bodyPr/>
          <a:lstStyle>
            <a:lvl1pPr>
              <a:defRPr/>
            </a:lvl1pPr>
          </a:lstStyle>
          <a:p>
            <a:endParaRPr lang="pt-BR" dirty="0"/>
          </a:p>
          <a:p>
            <a:r>
              <a:rPr lang="pt-BR" dirty="0"/>
              <a:t>©Direitos autorais reservados. Proibida reprodução sem a devida autorização.</a:t>
            </a:r>
            <a:endParaRPr lang="en-US" dirty="0"/>
          </a:p>
        </p:txBody>
      </p:sp>
      <p:sp>
        <p:nvSpPr>
          <p:cNvPr id="6" name="Marcador de Posição do Número do Diapositivo 5"/>
          <p:cNvSpPr>
            <a:spLocks noGrp="1"/>
          </p:cNvSpPr>
          <p:nvPr>
            <p:ph type="sldNum" sz="quarter" idx="12"/>
          </p:nvPr>
        </p:nvSpPr>
        <p:spPr>
          <a:xfrm>
            <a:off x="7924800" y="6237312"/>
            <a:ext cx="1219200" cy="476250"/>
          </a:xfrm>
          <a:prstGeom prst="rect">
            <a:avLst/>
          </a:prstGeom>
        </p:spPr>
        <p:txBody>
          <a:bodyPr/>
          <a:lstStyle>
            <a:lvl1pPr>
              <a:defRPr/>
            </a:lvl1pPr>
          </a:lstStyle>
          <a:p>
            <a:fld id="{9E029600-20D0-4CC6-AC72-84CAE4B55957}" type="slidenum">
              <a:rPr lang="en-US"/>
              <a:pPr/>
              <a:t>‹nº›</a:t>
            </a:fld>
            <a:endParaRPr lang="en-US"/>
          </a:p>
        </p:txBody>
      </p:sp>
    </p:spTree>
    <p:extLst>
      <p:ext uri="{BB962C8B-B14F-4D97-AF65-F5344CB8AC3E}">
        <p14:creationId xmlns:p14="http://schemas.microsoft.com/office/powerpoint/2010/main" val="1093629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a:t>Clique para editar o estilo</a:t>
            </a:r>
            <a:endParaRPr lang="pt-BR"/>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a:t>Clique para editar os estilos</a:t>
            </a:r>
          </a:p>
        </p:txBody>
      </p:sp>
      <p:sp>
        <p:nvSpPr>
          <p:cNvPr id="5" name="Marcador de Posição do Rodapé 4"/>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
        <p:nvSpPr>
          <p:cNvPr id="6" name="Marcador de Posição do Número do Diapositivo 5"/>
          <p:cNvSpPr>
            <a:spLocks noGrp="1"/>
          </p:cNvSpPr>
          <p:nvPr>
            <p:ph type="sldNum" sz="quarter" idx="12"/>
          </p:nvPr>
        </p:nvSpPr>
        <p:spPr>
          <a:xfrm>
            <a:off x="7924800" y="6237312"/>
            <a:ext cx="1219200" cy="476250"/>
          </a:xfrm>
          <a:prstGeom prst="rect">
            <a:avLst/>
          </a:prstGeom>
        </p:spPr>
        <p:txBody>
          <a:bodyPr/>
          <a:lstStyle>
            <a:lvl1pPr>
              <a:defRPr/>
            </a:lvl1pPr>
          </a:lstStyle>
          <a:p>
            <a:fld id="{2CD131D7-B3A3-4914-B939-BB971F3D227E}" type="slidenum">
              <a:rPr lang="en-US"/>
              <a:pPr/>
              <a:t>‹nº›</a:t>
            </a:fld>
            <a:endParaRPr lang="en-US"/>
          </a:p>
        </p:txBody>
      </p:sp>
    </p:spTree>
    <p:extLst>
      <p:ext uri="{BB962C8B-B14F-4D97-AF65-F5344CB8AC3E}">
        <p14:creationId xmlns:p14="http://schemas.microsoft.com/office/powerpoint/2010/main" val="388345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3" name="Marcador de Posição de Conteúdo 2"/>
          <p:cNvSpPr>
            <a:spLocks noGrp="1"/>
          </p:cNvSpPr>
          <p:nvPr>
            <p:ph sz="half" idx="1"/>
          </p:nvPr>
        </p:nvSpPr>
        <p:spPr>
          <a:xfrm>
            <a:off x="1066800" y="1600200"/>
            <a:ext cx="3733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4" name="Marcador de Posição de Conteúdo 3"/>
          <p:cNvSpPr>
            <a:spLocks noGrp="1"/>
          </p:cNvSpPr>
          <p:nvPr>
            <p:ph sz="half" idx="2"/>
          </p:nvPr>
        </p:nvSpPr>
        <p:spPr>
          <a:xfrm>
            <a:off x="4953000" y="1600200"/>
            <a:ext cx="3733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6" name="Marcador de Posição do Rodapé 5"/>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38952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PT"/>
              <a:t>Clique para editar o estilo</a:t>
            </a:r>
            <a:endParaRPr lang="pt-BR"/>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8" name="Marcador de Posição do Rodapé 7"/>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223483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4" name="Marcador de Posição do Rodapé 3"/>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173788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3072131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a:t>Clique para editar o estilo</a:t>
            </a:r>
            <a:endParaRPr lang="pt-BR"/>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6" name="Marcador de Posição do Rodapé 5"/>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101047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a:t>Clique para editar o estilo</a:t>
            </a:r>
            <a:endParaRPr lang="pt-BR"/>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pt-BR"/>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6" name="Marcador de Posição do Rodapé 5"/>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1496564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274638"/>
            <a:ext cx="7620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PT"/>
              <a:t>Clique para editar o estilo</a:t>
            </a:r>
            <a:endParaRPr lang="en-US"/>
          </a:p>
        </p:txBody>
      </p:sp>
      <p:sp>
        <p:nvSpPr>
          <p:cNvPr id="1027" name="Rectangle 3"/>
          <p:cNvSpPr>
            <a:spLocks noGrp="1" noChangeArrowheads="1"/>
          </p:cNvSpPr>
          <p:nvPr>
            <p:ph type="body" idx="1"/>
          </p:nvPr>
        </p:nvSpPr>
        <p:spPr bwMode="auto">
          <a:xfrm>
            <a:off x="1066800" y="1600200"/>
            <a:ext cx="7620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a:p>
        </p:txBody>
      </p:sp>
      <p:sp>
        <p:nvSpPr>
          <p:cNvPr id="1029" name="Rectangle 5"/>
          <p:cNvSpPr>
            <a:spLocks noGrp="1" noChangeArrowheads="1"/>
          </p:cNvSpPr>
          <p:nvPr>
            <p:ph type="ftr" sz="quarter" idx="3"/>
          </p:nvPr>
        </p:nvSpPr>
        <p:spPr bwMode="auto">
          <a:xfrm>
            <a:off x="1043608" y="6309320"/>
            <a:ext cx="6192688"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100"/>
            </a:lvl1pPr>
          </a:lstStyle>
          <a:p>
            <a:endParaRPr lang="pt-BR" dirty="0"/>
          </a:p>
          <a:p>
            <a:r>
              <a:rPr lang="pt-BR" dirty="0"/>
              <a:t>©Direitos autorais reservados. Proibida reprodução sem a devida autorização.</a:t>
            </a:r>
            <a:endParaRPr lang="en-US" dirty="0"/>
          </a:p>
        </p:txBody>
      </p:sp>
      <p:pic>
        <p:nvPicPr>
          <p:cNvPr id="3" name="Imagem 2">
            <a:extLst>
              <a:ext uri="{FF2B5EF4-FFF2-40B4-BE49-F238E27FC236}">
                <a16:creationId xmlns:a16="http://schemas.microsoft.com/office/drawing/2014/main" id="{EF42E4A6-9F81-434E-A3C5-F3C9F48EC8BE}"/>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085386" y="6126163"/>
            <a:ext cx="601414" cy="64298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1" fontAlgn="base" hangingPunct="1">
        <a:spcBef>
          <a:spcPct val="0"/>
        </a:spcBef>
        <a:spcAft>
          <a:spcPct val="0"/>
        </a:spcAft>
        <a:defRPr sz="4400" b="1">
          <a:solidFill>
            <a:srgbClr val="0099CC"/>
          </a:solidFill>
          <a:latin typeface="+mj-lt"/>
          <a:ea typeface="+mj-ea"/>
          <a:cs typeface="+mj-cs"/>
        </a:defRPr>
      </a:lvl1pPr>
      <a:lvl2pPr algn="ctr" rtl="0" eaLnBrk="1" fontAlgn="base" hangingPunct="1">
        <a:spcBef>
          <a:spcPct val="0"/>
        </a:spcBef>
        <a:spcAft>
          <a:spcPct val="0"/>
        </a:spcAft>
        <a:defRPr sz="4400" b="1">
          <a:solidFill>
            <a:srgbClr val="0099CC"/>
          </a:solidFill>
          <a:latin typeface="Arial" charset="0"/>
        </a:defRPr>
      </a:lvl2pPr>
      <a:lvl3pPr algn="ctr" rtl="0" eaLnBrk="1" fontAlgn="base" hangingPunct="1">
        <a:spcBef>
          <a:spcPct val="0"/>
        </a:spcBef>
        <a:spcAft>
          <a:spcPct val="0"/>
        </a:spcAft>
        <a:defRPr sz="4400" b="1">
          <a:solidFill>
            <a:srgbClr val="0099CC"/>
          </a:solidFill>
          <a:latin typeface="Arial" charset="0"/>
        </a:defRPr>
      </a:lvl3pPr>
      <a:lvl4pPr algn="ctr" rtl="0" eaLnBrk="1" fontAlgn="base" hangingPunct="1">
        <a:spcBef>
          <a:spcPct val="0"/>
        </a:spcBef>
        <a:spcAft>
          <a:spcPct val="0"/>
        </a:spcAft>
        <a:defRPr sz="4400" b="1">
          <a:solidFill>
            <a:srgbClr val="0099CC"/>
          </a:solidFill>
          <a:latin typeface="Arial" charset="0"/>
        </a:defRPr>
      </a:lvl4pPr>
      <a:lvl5pPr algn="ctr" rtl="0" eaLnBrk="1" fontAlgn="base" hangingPunct="1">
        <a:spcBef>
          <a:spcPct val="0"/>
        </a:spcBef>
        <a:spcAft>
          <a:spcPct val="0"/>
        </a:spcAft>
        <a:defRPr sz="4400" b="1">
          <a:solidFill>
            <a:srgbClr val="0099CC"/>
          </a:solidFill>
          <a:latin typeface="Arial" charset="0"/>
        </a:defRPr>
      </a:lvl5pPr>
      <a:lvl6pPr marL="457200" algn="ctr" rtl="0" eaLnBrk="1" fontAlgn="base" hangingPunct="1">
        <a:spcBef>
          <a:spcPct val="0"/>
        </a:spcBef>
        <a:spcAft>
          <a:spcPct val="0"/>
        </a:spcAft>
        <a:defRPr sz="4400" b="1">
          <a:solidFill>
            <a:srgbClr val="0099CC"/>
          </a:solidFill>
          <a:latin typeface="Arial" charset="0"/>
        </a:defRPr>
      </a:lvl6pPr>
      <a:lvl7pPr marL="914400" algn="ctr" rtl="0" eaLnBrk="1" fontAlgn="base" hangingPunct="1">
        <a:spcBef>
          <a:spcPct val="0"/>
        </a:spcBef>
        <a:spcAft>
          <a:spcPct val="0"/>
        </a:spcAft>
        <a:defRPr sz="4400" b="1">
          <a:solidFill>
            <a:srgbClr val="0099CC"/>
          </a:solidFill>
          <a:latin typeface="Arial" charset="0"/>
        </a:defRPr>
      </a:lvl7pPr>
      <a:lvl8pPr marL="1371600" algn="ctr" rtl="0" eaLnBrk="1" fontAlgn="base" hangingPunct="1">
        <a:spcBef>
          <a:spcPct val="0"/>
        </a:spcBef>
        <a:spcAft>
          <a:spcPct val="0"/>
        </a:spcAft>
        <a:defRPr sz="4400" b="1">
          <a:solidFill>
            <a:srgbClr val="0099CC"/>
          </a:solidFill>
          <a:latin typeface="Arial" charset="0"/>
        </a:defRPr>
      </a:lvl8pPr>
      <a:lvl9pPr marL="1828800" algn="ctr" rtl="0" eaLnBrk="1" fontAlgn="base" hangingPunct="1">
        <a:spcBef>
          <a:spcPct val="0"/>
        </a:spcBef>
        <a:spcAft>
          <a:spcPct val="0"/>
        </a:spcAft>
        <a:defRPr sz="4400" b="1">
          <a:solidFill>
            <a:srgbClr val="0099CC"/>
          </a:solidFill>
          <a:latin typeface="Arial" charset="0"/>
        </a:defRPr>
      </a:lvl9pPr>
    </p:titleStyle>
    <p:bodyStyle>
      <a:lvl1pPr marL="342900" indent="-342900" algn="l" rtl="0" eaLnBrk="1" fontAlgn="base" hangingPunct="1">
        <a:spcBef>
          <a:spcPct val="20000"/>
        </a:spcBef>
        <a:spcAft>
          <a:spcPct val="0"/>
        </a:spcAft>
        <a:buClr>
          <a:srgbClr val="0099CC"/>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0099CC"/>
        </a:buClr>
        <a:buChar char="–"/>
        <a:defRPr sz="2800">
          <a:solidFill>
            <a:schemeClr val="tx1"/>
          </a:solidFill>
          <a:latin typeface="+mn-lt"/>
        </a:defRPr>
      </a:lvl2pPr>
      <a:lvl3pPr marL="1143000" indent="-228600" algn="l" rtl="0" eaLnBrk="1" fontAlgn="base" hangingPunct="1">
        <a:spcBef>
          <a:spcPct val="20000"/>
        </a:spcBef>
        <a:spcAft>
          <a:spcPct val="0"/>
        </a:spcAft>
        <a:buClr>
          <a:srgbClr val="0099CC"/>
        </a:buClr>
        <a:buChar char="•"/>
        <a:defRPr sz="2400">
          <a:solidFill>
            <a:schemeClr val="tx1"/>
          </a:solidFill>
          <a:latin typeface="+mn-lt"/>
        </a:defRPr>
      </a:lvl3pPr>
      <a:lvl4pPr marL="1600200" indent="-228600" algn="l" rtl="0" eaLnBrk="1" fontAlgn="base" hangingPunct="1">
        <a:spcBef>
          <a:spcPct val="20000"/>
        </a:spcBef>
        <a:spcAft>
          <a:spcPct val="0"/>
        </a:spcAft>
        <a:buClr>
          <a:srgbClr val="0099CC"/>
        </a:buClr>
        <a:buChar char="–"/>
        <a:defRPr sz="2000">
          <a:solidFill>
            <a:schemeClr val="tx1"/>
          </a:solidFill>
          <a:latin typeface="+mn-lt"/>
        </a:defRPr>
      </a:lvl4pPr>
      <a:lvl5pPr marL="2057400" indent="-228600" algn="l" rtl="0" eaLnBrk="1" fontAlgn="base" hangingPunct="1">
        <a:spcBef>
          <a:spcPct val="20000"/>
        </a:spcBef>
        <a:spcAft>
          <a:spcPct val="0"/>
        </a:spcAft>
        <a:buClr>
          <a:srgbClr val="0099CC"/>
        </a:buClr>
        <a:buChar char="»"/>
        <a:defRPr sz="2000">
          <a:solidFill>
            <a:schemeClr val="tx1"/>
          </a:solidFill>
          <a:latin typeface="+mn-lt"/>
        </a:defRPr>
      </a:lvl5pPr>
      <a:lvl6pPr marL="2514600" indent="-228600" algn="l" rtl="0" eaLnBrk="1" fontAlgn="base" hangingPunct="1">
        <a:spcBef>
          <a:spcPct val="20000"/>
        </a:spcBef>
        <a:spcAft>
          <a:spcPct val="0"/>
        </a:spcAft>
        <a:buClr>
          <a:srgbClr val="0099CC"/>
        </a:buClr>
        <a:buChar char="»"/>
        <a:defRPr sz="2000">
          <a:solidFill>
            <a:schemeClr val="tx1"/>
          </a:solidFill>
          <a:latin typeface="+mn-lt"/>
        </a:defRPr>
      </a:lvl6pPr>
      <a:lvl7pPr marL="2971800" indent="-228600" algn="l" rtl="0" eaLnBrk="1" fontAlgn="base" hangingPunct="1">
        <a:spcBef>
          <a:spcPct val="20000"/>
        </a:spcBef>
        <a:spcAft>
          <a:spcPct val="0"/>
        </a:spcAft>
        <a:buClr>
          <a:srgbClr val="0099CC"/>
        </a:buClr>
        <a:buChar char="»"/>
        <a:defRPr sz="2000">
          <a:solidFill>
            <a:schemeClr val="tx1"/>
          </a:solidFill>
          <a:latin typeface="+mn-lt"/>
        </a:defRPr>
      </a:lvl7pPr>
      <a:lvl8pPr marL="3429000" indent="-228600" algn="l" rtl="0" eaLnBrk="1" fontAlgn="base" hangingPunct="1">
        <a:spcBef>
          <a:spcPct val="20000"/>
        </a:spcBef>
        <a:spcAft>
          <a:spcPct val="0"/>
        </a:spcAft>
        <a:buClr>
          <a:srgbClr val="0099CC"/>
        </a:buClr>
        <a:buChar char="»"/>
        <a:defRPr sz="2000">
          <a:solidFill>
            <a:schemeClr val="tx1"/>
          </a:solidFill>
          <a:latin typeface="+mn-lt"/>
        </a:defRPr>
      </a:lvl8pPr>
      <a:lvl9pPr marL="3886200" indent="-228600" algn="l" rtl="0" eaLnBrk="1" fontAlgn="base" hangingPunct="1">
        <a:spcBef>
          <a:spcPct val="20000"/>
        </a:spcBef>
        <a:spcAft>
          <a:spcPct val="0"/>
        </a:spcAft>
        <a:buClr>
          <a:srgbClr val="0099CC"/>
        </a:buClr>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rojetos-camargo.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95400" y="44624"/>
            <a:ext cx="7162800" cy="3067050"/>
          </a:xfrm>
        </p:spPr>
        <p:txBody>
          <a:bodyPr/>
          <a:lstStyle/>
          <a:p>
            <a:pPr algn="ctr"/>
            <a:r>
              <a:rPr lang="en-US" sz="4000" b="1" dirty="0" err="1">
                <a:solidFill>
                  <a:srgbClr val="C00000"/>
                </a:solidFill>
                <a:latin typeface="Century Gothic" pitchFamily="34" charset="0"/>
              </a:rPr>
              <a:t>Gerenciamento</a:t>
            </a:r>
            <a:r>
              <a:rPr lang="en-US" sz="4000" b="1" dirty="0">
                <a:solidFill>
                  <a:srgbClr val="C00000"/>
                </a:solidFill>
                <a:latin typeface="Century Gothic" pitchFamily="34" charset="0"/>
              </a:rPr>
              <a:t> de </a:t>
            </a:r>
            <a:r>
              <a:rPr lang="en-US" sz="4000" b="1" dirty="0" err="1">
                <a:solidFill>
                  <a:srgbClr val="C00000"/>
                </a:solidFill>
                <a:latin typeface="Century Gothic" pitchFamily="34" charset="0"/>
              </a:rPr>
              <a:t>Projetos</a:t>
            </a:r>
            <a:r>
              <a:rPr lang="en-US" sz="3200" b="1" dirty="0">
                <a:solidFill>
                  <a:srgbClr val="C00000"/>
                </a:solidFill>
                <a:latin typeface="Century Gothic" pitchFamily="34" charset="0"/>
              </a:rPr>
              <a:t>  </a:t>
            </a:r>
            <a:r>
              <a:rPr lang="en-US" sz="3200" b="1" dirty="0" err="1">
                <a:solidFill>
                  <a:srgbClr val="C00000"/>
                </a:solidFill>
                <a:latin typeface="Century Gothic" pitchFamily="34" charset="0"/>
              </a:rPr>
              <a:t>Fundamentos</a:t>
            </a:r>
            <a:r>
              <a:rPr lang="en-US" sz="3200" b="1" dirty="0">
                <a:solidFill>
                  <a:srgbClr val="C00000"/>
                </a:solidFill>
                <a:latin typeface="Century Gothic" pitchFamily="34" charset="0"/>
              </a:rPr>
              <a:t> e </a:t>
            </a:r>
            <a:r>
              <a:rPr lang="en-US" sz="3200" b="1" dirty="0" err="1">
                <a:solidFill>
                  <a:srgbClr val="C00000"/>
                </a:solidFill>
                <a:latin typeface="Century Gothic" pitchFamily="34" charset="0"/>
              </a:rPr>
              <a:t>Prática</a:t>
            </a:r>
            <a:r>
              <a:rPr lang="en-US" sz="3200" b="1" dirty="0">
                <a:solidFill>
                  <a:srgbClr val="C00000"/>
                </a:solidFill>
                <a:latin typeface="Century Gothic" pitchFamily="34" charset="0"/>
              </a:rPr>
              <a:t> </a:t>
            </a:r>
            <a:r>
              <a:rPr lang="en-US" sz="3200" b="1" dirty="0" err="1">
                <a:solidFill>
                  <a:srgbClr val="C00000"/>
                </a:solidFill>
                <a:latin typeface="Century Gothic" pitchFamily="34" charset="0"/>
              </a:rPr>
              <a:t>Integrada</a:t>
            </a:r>
            <a:br>
              <a:rPr lang="en-US" sz="3200" b="1" dirty="0">
                <a:solidFill>
                  <a:srgbClr val="C00000"/>
                </a:solidFill>
                <a:latin typeface="Century Gothic" pitchFamily="34" charset="0"/>
              </a:rPr>
            </a:br>
            <a:r>
              <a:rPr lang="en-US" sz="3200" b="1" dirty="0">
                <a:solidFill>
                  <a:srgbClr val="C00000"/>
                </a:solidFill>
                <a:latin typeface="Century Gothic" pitchFamily="34" charset="0"/>
              </a:rPr>
              <a:t>2</a:t>
            </a:r>
            <a:r>
              <a:rPr lang="en-US" b="1" dirty="0">
                <a:solidFill>
                  <a:srgbClr val="C00000"/>
                </a:solidFill>
                <a:latin typeface="Century Gothic" pitchFamily="34" charset="0"/>
              </a:rPr>
              <a:t>ª </a:t>
            </a:r>
            <a:r>
              <a:rPr lang="en-US" b="1" dirty="0" err="1">
                <a:solidFill>
                  <a:srgbClr val="C00000"/>
                </a:solidFill>
                <a:latin typeface="Century Gothic" pitchFamily="34" charset="0"/>
              </a:rPr>
              <a:t>edição</a:t>
            </a:r>
            <a:br>
              <a:rPr lang="en-US" sz="3200" b="1" dirty="0">
                <a:solidFill>
                  <a:srgbClr val="C00000"/>
                </a:solidFill>
                <a:latin typeface="Century Gothic" pitchFamily="34" charset="0"/>
              </a:rPr>
            </a:br>
            <a:r>
              <a:rPr lang="en-US" sz="1100" b="1" dirty="0" err="1">
                <a:solidFill>
                  <a:srgbClr val="C00000"/>
                </a:solidFill>
                <a:latin typeface="Century Gothic" pitchFamily="34" charset="0"/>
              </a:rPr>
              <a:t>por</a:t>
            </a:r>
            <a:r>
              <a:rPr lang="en-US" sz="1100" b="1" dirty="0">
                <a:solidFill>
                  <a:srgbClr val="C00000"/>
                </a:solidFill>
                <a:latin typeface="Century Gothic" pitchFamily="34" charset="0"/>
              </a:rPr>
              <a:t>: </a:t>
            </a:r>
            <a:r>
              <a:rPr lang="en-US" sz="2000" b="1" dirty="0">
                <a:solidFill>
                  <a:srgbClr val="C00000"/>
                </a:solidFill>
                <a:latin typeface="Century Gothic" pitchFamily="34" charset="0"/>
              </a:rPr>
              <a:t> Marta Rocha Camargo, Ph.D., PMP</a:t>
            </a:r>
            <a:r>
              <a:rPr lang="en-US" sz="1100" b="1" baseline="96000" dirty="0">
                <a:solidFill>
                  <a:srgbClr val="C00000"/>
                </a:solidFill>
                <a:latin typeface="Century Gothic" pitchFamily="34" charset="0"/>
              </a:rPr>
              <a:t>®</a:t>
            </a:r>
          </a:p>
        </p:txBody>
      </p:sp>
      <p:sp>
        <p:nvSpPr>
          <p:cNvPr id="2051" name="Rectangle 3"/>
          <p:cNvSpPr>
            <a:spLocks noGrp="1" noChangeArrowheads="1"/>
          </p:cNvSpPr>
          <p:nvPr>
            <p:ph type="subTitle" idx="1"/>
          </p:nvPr>
        </p:nvSpPr>
        <p:spPr>
          <a:xfrm>
            <a:off x="1295400" y="2729880"/>
            <a:ext cx="7162800" cy="2067272"/>
          </a:xfrm>
        </p:spPr>
        <p:txBody>
          <a:bodyPr/>
          <a:lstStyle/>
          <a:p>
            <a:pPr algn="ctr"/>
            <a:r>
              <a:rPr lang="pt-BR" dirty="0">
                <a:solidFill>
                  <a:schemeClr val="tx1"/>
                </a:solidFill>
                <a:latin typeface="Century Gothic" pitchFamily="34" charset="0"/>
              </a:rPr>
              <a:t>Parte IV – Realizando o Projeto</a:t>
            </a:r>
          </a:p>
          <a:p>
            <a:pPr algn="ctr"/>
            <a:r>
              <a:rPr lang="pt-BR" dirty="0">
                <a:solidFill>
                  <a:schemeClr val="tx1"/>
                </a:solidFill>
                <a:latin typeface="Century Gothic" pitchFamily="34" charset="0"/>
              </a:rPr>
              <a:t>Capítulo 16: Encerramento</a:t>
            </a:r>
          </a:p>
          <a:p>
            <a:pPr algn="ctr"/>
            <a:endParaRPr lang="pt-BR" sz="1600" dirty="0">
              <a:solidFill>
                <a:srgbClr val="00B0F0"/>
              </a:solidFill>
              <a:latin typeface="Century Gothic" pitchFamily="34" charset="0"/>
            </a:endParaRPr>
          </a:p>
          <a:p>
            <a:r>
              <a:rPr lang="pt-BR" sz="1600" i="1" dirty="0">
                <a:solidFill>
                  <a:schemeClr val="tx1"/>
                </a:solidFill>
                <a:latin typeface="Century Gothic" pitchFamily="34" charset="0"/>
              </a:rPr>
              <a:t>Professor(a):</a:t>
            </a:r>
            <a:r>
              <a:rPr lang="pt-BR" dirty="0">
                <a:solidFill>
                  <a:schemeClr val="tx1"/>
                </a:solidFill>
                <a:latin typeface="Century Gothic" pitchFamily="34" charset="0"/>
              </a:rPr>
              <a:t> _______________________</a:t>
            </a:r>
          </a:p>
          <a:p>
            <a:r>
              <a:rPr lang="pt-BR" sz="1600" i="1" dirty="0">
                <a:solidFill>
                  <a:schemeClr val="tx1"/>
                </a:solidFill>
                <a:latin typeface="Century Gothic" pitchFamily="34" charset="0"/>
              </a:rPr>
              <a:t>Instituição: ________________________________________________</a:t>
            </a:r>
          </a:p>
          <a:p>
            <a:endParaRPr lang="pt-BR" sz="1600" i="1" dirty="0">
              <a:solidFill>
                <a:srgbClr val="00B0F0"/>
              </a:solidFill>
              <a:latin typeface="Century Gothic" pitchFamily="34" charset="0"/>
            </a:endParaRPr>
          </a:p>
          <a:p>
            <a:endParaRPr lang="pt-BR" dirty="0">
              <a:solidFill>
                <a:srgbClr val="00B0F0"/>
              </a:solidFill>
              <a:latin typeface="Century Gothic"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br>
              <a:rPr lang="pt-BR" dirty="0">
                <a:solidFill>
                  <a:srgbClr val="C00000"/>
                </a:solidFill>
              </a:rPr>
            </a:br>
            <a:r>
              <a:rPr lang="pt-BR" dirty="0">
                <a:solidFill>
                  <a:srgbClr val="C00000"/>
                </a:solidFill>
              </a:rPr>
              <a:t>Aplicação</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
        <p:nvSpPr>
          <p:cNvPr id="6" name="Marcador de Posição de Conteúdo 5"/>
          <p:cNvSpPr>
            <a:spLocks noGrp="1"/>
          </p:cNvSpPr>
          <p:nvPr>
            <p:ph idx="1"/>
          </p:nvPr>
        </p:nvSpPr>
        <p:spPr/>
        <p:txBody>
          <a:bodyPr/>
          <a:lstStyle/>
          <a:p>
            <a:r>
              <a:rPr lang="pt-BR" dirty="0"/>
              <a:t>Vejamos como a equipe do projeto de sustentabilidade à rede A encerrou o projeto com a reunião e o relatório de lições aprendidas.</a:t>
            </a:r>
          </a:p>
          <a:p>
            <a:pPr lvl="1"/>
            <a:r>
              <a:rPr lang="pt-BR" dirty="0"/>
              <a:t>Páginas 227-229 do livro. </a:t>
            </a:r>
          </a:p>
        </p:txBody>
      </p:sp>
    </p:spTree>
    <p:extLst>
      <p:ext uri="{BB962C8B-B14F-4D97-AF65-F5344CB8AC3E}">
        <p14:creationId xmlns:p14="http://schemas.microsoft.com/office/powerpoint/2010/main" val="3490405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br>
              <a:rPr lang="pt-BR" dirty="0">
                <a:solidFill>
                  <a:srgbClr val="C00000"/>
                </a:solidFill>
              </a:rPr>
            </a:br>
            <a:r>
              <a:rPr lang="pt-BR" dirty="0">
                <a:solidFill>
                  <a:srgbClr val="C00000"/>
                </a:solidFill>
              </a:rPr>
              <a:t>Aplicação</a:t>
            </a:r>
          </a:p>
        </p:txBody>
      </p:sp>
      <p:sp>
        <p:nvSpPr>
          <p:cNvPr id="3" name="Espaço Reservado para Conteúdo 2"/>
          <p:cNvSpPr>
            <a:spLocks noGrp="1"/>
          </p:cNvSpPr>
          <p:nvPr>
            <p:ph idx="1"/>
          </p:nvPr>
        </p:nvSpPr>
        <p:spPr/>
        <p:txBody>
          <a:bodyPr/>
          <a:lstStyle/>
          <a:p>
            <a:r>
              <a:rPr lang="pt-BR" dirty="0"/>
              <a:t>Observem como o gerente do projeto de sustentabilidade à rede de supermercados A garantiu a participação de todos, cobrindo todas as áreas relevantes do projeto e já planejando itens de ação para o próximo projeto.</a:t>
            </a:r>
          </a:p>
        </p:txBody>
      </p:sp>
      <p:sp>
        <p:nvSpPr>
          <p:cNvPr id="4" name="Espaço Reservado para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3048142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br>
              <a:rPr lang="pt-BR" dirty="0">
                <a:solidFill>
                  <a:srgbClr val="C00000"/>
                </a:solidFill>
              </a:rPr>
            </a:br>
            <a:r>
              <a:rPr lang="pt-BR" dirty="0">
                <a:solidFill>
                  <a:srgbClr val="C00000"/>
                </a:solidFill>
              </a:rPr>
              <a:t>Exercícios (p. 230)</a:t>
            </a:r>
          </a:p>
        </p:txBody>
      </p:sp>
      <p:sp>
        <p:nvSpPr>
          <p:cNvPr id="3" name="Marcador de Posição de Conteúdo 2"/>
          <p:cNvSpPr>
            <a:spLocks noGrp="1"/>
          </p:cNvSpPr>
          <p:nvPr>
            <p:ph idx="1"/>
          </p:nvPr>
        </p:nvSpPr>
        <p:spPr/>
        <p:txBody>
          <a:bodyPr/>
          <a:lstStyle/>
          <a:p>
            <a:pPr marL="0" indent="0">
              <a:buNone/>
            </a:pPr>
            <a:r>
              <a:rPr lang="pt-BR" sz="2000" b="1" dirty="0"/>
              <a:t>Finalização do projeto da reforma da loja de roupas femininas: encerramento</a:t>
            </a:r>
          </a:p>
          <a:p>
            <a:r>
              <a:rPr lang="pt-BR" sz="2000" dirty="0"/>
              <a:t>O projeto da reforma da loja está concluído. No geral, o projeto foi bem-sucedido, pois executou-se a maioria do que foi planejado sem problemas. Carlos Peixoto realizou uma reunião de encerramento com sua equipe interna e os fornecedores de produtos e serviços, além de ter documentado os acontecimentos para futuros projetos de reformas em suas outras lojas.</a:t>
            </a:r>
            <a:endParaRPr lang="pt-BR" sz="2000" b="1" dirty="0"/>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2289474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a:solidFill>
                  <a:srgbClr val="C00000"/>
                </a:solidFill>
              </a:rPr>
              <a:t>Encerramento</a:t>
            </a:r>
            <a:br>
              <a:rPr lang="pt-BR" sz="3600" dirty="0">
                <a:solidFill>
                  <a:srgbClr val="C00000"/>
                </a:solidFill>
              </a:rPr>
            </a:br>
            <a:r>
              <a:rPr lang="pt-BR" sz="3600" dirty="0">
                <a:solidFill>
                  <a:srgbClr val="C00000"/>
                </a:solidFill>
              </a:rPr>
              <a:t>Exercícios</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
        <p:nvSpPr>
          <p:cNvPr id="7" name="Marcador de Posição de Conteúdo 6"/>
          <p:cNvSpPr>
            <a:spLocks noGrp="1"/>
          </p:cNvSpPr>
          <p:nvPr>
            <p:ph idx="1"/>
          </p:nvPr>
        </p:nvSpPr>
        <p:spPr/>
        <p:txBody>
          <a:bodyPr/>
          <a:lstStyle/>
          <a:p>
            <a:pPr marL="0" indent="0">
              <a:buNone/>
            </a:pPr>
            <a:r>
              <a:rPr lang="pt-BR" dirty="0"/>
              <a:t>Material de Apoio</a:t>
            </a:r>
          </a:p>
          <a:p>
            <a:pPr lvl="1"/>
            <a:r>
              <a:rPr lang="pt-BR" dirty="0"/>
              <a:t>Baixe o arquivo </a:t>
            </a:r>
            <a:r>
              <a:rPr lang="pt-BR" b="1" dirty="0"/>
              <a:t>Lições Aprendidas, </a:t>
            </a:r>
            <a:r>
              <a:rPr lang="pt-BR" dirty="0"/>
              <a:t>em</a:t>
            </a:r>
            <a:r>
              <a:rPr lang="pt-BR" b="1" dirty="0"/>
              <a:t> </a:t>
            </a:r>
            <a:r>
              <a:rPr lang="pt-BR" i="1" dirty="0"/>
              <a:t>Exercícios </a:t>
            </a:r>
            <a:r>
              <a:rPr lang="pt-BR" dirty="0"/>
              <a:t>deste capítulo</a:t>
            </a:r>
            <a:r>
              <a:rPr lang="pt-BR" i="1" dirty="0"/>
              <a:t>, </a:t>
            </a:r>
            <a:r>
              <a:rPr lang="pt-BR" dirty="0"/>
              <a:t>nos </a:t>
            </a:r>
            <a:r>
              <a:rPr lang="pt-BR" i="1" dirty="0"/>
              <a:t>Conteúdos extras </a:t>
            </a:r>
            <a:r>
              <a:rPr lang="pt-BR" dirty="0"/>
              <a:t>em</a:t>
            </a:r>
          </a:p>
          <a:p>
            <a:pPr marL="457200" lvl="1" indent="0">
              <a:buNone/>
            </a:pPr>
            <a:r>
              <a:rPr lang="pt-BR" i="1" dirty="0"/>
              <a:t>    </a:t>
            </a:r>
            <a:r>
              <a:rPr lang="pt-BR" i="1" dirty="0">
                <a:hlinkClick r:id="rId2"/>
              </a:rPr>
              <a:t>www.projetos-camargo.com</a:t>
            </a:r>
            <a:r>
              <a:rPr lang="pt-BR" i="1" dirty="0"/>
              <a:t> </a:t>
            </a:r>
          </a:p>
        </p:txBody>
      </p:sp>
    </p:spTree>
    <p:extLst>
      <p:ext uri="{BB962C8B-B14F-4D97-AF65-F5344CB8AC3E}">
        <p14:creationId xmlns:p14="http://schemas.microsoft.com/office/powerpoint/2010/main" val="1370519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a:solidFill>
                  <a:srgbClr val="C00000"/>
                </a:solidFill>
              </a:rPr>
              <a:t>Encerramento</a:t>
            </a:r>
            <a:br>
              <a:rPr lang="pt-BR" sz="3600" dirty="0">
                <a:solidFill>
                  <a:srgbClr val="C00000"/>
                </a:solidFill>
              </a:rPr>
            </a:br>
            <a:r>
              <a:rPr lang="pt-BR" sz="3600" dirty="0">
                <a:solidFill>
                  <a:srgbClr val="C00000"/>
                </a:solidFill>
              </a:rPr>
              <a:t>Exercícios</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
        <p:nvSpPr>
          <p:cNvPr id="7" name="Marcador de Posição de Conteúdo 6"/>
          <p:cNvSpPr>
            <a:spLocks noGrp="1"/>
          </p:cNvSpPr>
          <p:nvPr>
            <p:ph idx="1"/>
          </p:nvPr>
        </p:nvSpPr>
        <p:spPr/>
        <p:txBody>
          <a:bodyPr/>
          <a:lstStyle/>
          <a:p>
            <a:r>
              <a:rPr lang="pt-BR" sz="2000" dirty="0"/>
              <a:t>Como o projeto da reforma da loja de artigos femininos foi uma </a:t>
            </a:r>
            <a:r>
              <a:rPr lang="pt-BR" sz="2000" i="1" dirty="0"/>
              <a:t>simulação </a:t>
            </a:r>
            <a:r>
              <a:rPr lang="pt-BR" sz="2000" dirty="0"/>
              <a:t>para a prática da documentação do gerenciamento de projetos, não é possível realizar um processo de encerramento completo, pois não foi feita a execução propriamente dita do projeto. Porém, é possível fazer uma reflexão dos desafios que </a:t>
            </a:r>
            <a:r>
              <a:rPr lang="pt-BR" sz="2000" i="1" dirty="0"/>
              <a:t>você </a:t>
            </a:r>
            <a:r>
              <a:rPr lang="pt-BR" sz="2000" dirty="0"/>
              <a:t>encontrou no planejamento de cada área de conhecimento.</a:t>
            </a:r>
          </a:p>
          <a:p>
            <a:pPr marL="0" indent="0">
              <a:buNone/>
            </a:pPr>
            <a:endParaRPr lang="pt-BR" sz="2000" dirty="0"/>
          </a:p>
          <a:p>
            <a:r>
              <a:rPr lang="pt-BR" sz="2000" dirty="0"/>
              <a:t>Utilizando o formulário de Lições aprendidas, faça uma reflexão sobre o </a:t>
            </a:r>
            <a:r>
              <a:rPr lang="pt-BR" sz="2000" b="1" dirty="0"/>
              <a:t>seu desempenho </a:t>
            </a:r>
            <a:r>
              <a:rPr lang="pt-BR" sz="2000" dirty="0"/>
              <a:t>no planejamento do projeto considerando as seguintes informações:</a:t>
            </a:r>
          </a:p>
        </p:txBody>
      </p:sp>
    </p:spTree>
    <p:extLst>
      <p:ext uri="{BB962C8B-B14F-4D97-AF65-F5344CB8AC3E}">
        <p14:creationId xmlns:p14="http://schemas.microsoft.com/office/powerpoint/2010/main" val="4120881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a:solidFill>
                  <a:srgbClr val="C00000"/>
                </a:solidFill>
              </a:rPr>
              <a:t>Encerramento</a:t>
            </a:r>
            <a:br>
              <a:rPr lang="pt-BR" sz="3600" dirty="0">
                <a:solidFill>
                  <a:srgbClr val="C00000"/>
                </a:solidFill>
              </a:rPr>
            </a:br>
            <a:r>
              <a:rPr lang="pt-BR" sz="3600" dirty="0">
                <a:solidFill>
                  <a:srgbClr val="C00000"/>
                </a:solidFill>
              </a:rPr>
              <a:t>Exercícios</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
        <p:nvSpPr>
          <p:cNvPr id="7" name="Marcador de Posição de Conteúdo 6"/>
          <p:cNvSpPr>
            <a:spLocks noGrp="1"/>
          </p:cNvSpPr>
          <p:nvPr>
            <p:ph idx="1"/>
          </p:nvPr>
        </p:nvSpPr>
        <p:spPr/>
        <p:txBody>
          <a:bodyPr/>
          <a:lstStyle/>
          <a:p>
            <a:pPr marL="228600" indent="-228600">
              <a:buFont typeface="+mj-lt"/>
              <a:buAutoNum type="arabicPeriod"/>
            </a:pPr>
            <a:r>
              <a:rPr lang="pt-BR" sz="1200" dirty="0"/>
              <a:t>O que deu certo (por exemplo: “a releitura do capítulo antes de realizar os exercícios facilitou a elaboração das respostas.”).</a:t>
            </a:r>
          </a:p>
          <a:p>
            <a:pPr marL="228600" indent="-228600">
              <a:buFont typeface="+mj-lt"/>
              <a:buAutoNum type="arabicPeriod"/>
            </a:pPr>
            <a:r>
              <a:rPr lang="pt-BR" sz="1200" dirty="0"/>
              <a:t>Recomendação para futuros projetos com base no que deu certo neste (por exemplo: “sempre procurar informações e ler as instruções com cuidado antes de realizar a tarefa do projeto”).</a:t>
            </a:r>
          </a:p>
          <a:p>
            <a:pPr marL="228600" indent="-228600">
              <a:buFont typeface="+mj-lt"/>
              <a:buAutoNum type="arabicPeriod"/>
            </a:pPr>
            <a:r>
              <a:rPr lang="pt-BR" sz="1200" dirty="0"/>
              <a:t>O que não deu certo (por exemplo: “fazer os exercícios sem ler com atenção as explicações e os exemplos nos capítulos levou a retrabalhos e respostas incompletas ou incorretas”).</a:t>
            </a:r>
          </a:p>
          <a:p>
            <a:pPr marL="228600" indent="-228600">
              <a:buFont typeface="+mj-lt"/>
              <a:buAutoNum type="arabicPeriod"/>
            </a:pPr>
            <a:r>
              <a:rPr lang="pt-BR" sz="1200" dirty="0"/>
              <a:t>Recomendação para futuros projetos a fim de evitar o que não deu certo neste (por exemplo: “estar sempre bem preparado para planejar um projeto”).</a:t>
            </a:r>
          </a:p>
          <a:p>
            <a:pPr marL="228600" indent="-228600">
              <a:buFont typeface="+mj-lt"/>
              <a:buAutoNum type="arabicPeriod"/>
            </a:pPr>
            <a:r>
              <a:rPr lang="pt-BR" sz="1200" dirty="0"/>
              <a:t>Faça o mesmo com relação a cada área de conhecimento do projeto:</a:t>
            </a:r>
          </a:p>
          <a:p>
            <a:pPr marL="400050" lvl="1" indent="0">
              <a:buNone/>
            </a:pPr>
            <a:r>
              <a:rPr lang="pt-BR" sz="1200" b="1" dirty="0"/>
              <a:t>  </a:t>
            </a:r>
            <a:r>
              <a:rPr lang="pt-BR" sz="1200" dirty="0"/>
              <a:t>Escopo.</a:t>
            </a:r>
          </a:p>
          <a:p>
            <a:pPr marL="400050" lvl="1" indent="0">
              <a:buNone/>
            </a:pPr>
            <a:r>
              <a:rPr lang="pt-BR" sz="1200" b="1" dirty="0"/>
              <a:t>  </a:t>
            </a:r>
            <a:r>
              <a:rPr lang="pt-BR" sz="1200" dirty="0"/>
              <a:t>Cronograma.</a:t>
            </a:r>
          </a:p>
          <a:p>
            <a:pPr marL="400050" lvl="1" indent="0">
              <a:buNone/>
            </a:pPr>
            <a:r>
              <a:rPr lang="pt-BR" sz="1200" dirty="0"/>
              <a:t>  Custos.</a:t>
            </a:r>
          </a:p>
          <a:p>
            <a:pPr marL="400050" lvl="1" indent="0">
              <a:buNone/>
            </a:pPr>
            <a:r>
              <a:rPr lang="pt-BR" sz="1200" b="1" dirty="0"/>
              <a:t>  </a:t>
            </a:r>
            <a:r>
              <a:rPr lang="pt-BR" sz="1200" dirty="0"/>
              <a:t>Qualidade.</a:t>
            </a:r>
          </a:p>
          <a:p>
            <a:pPr marL="400050" lvl="1" indent="0">
              <a:buNone/>
            </a:pPr>
            <a:r>
              <a:rPr lang="pt-BR" sz="1200" b="1" dirty="0"/>
              <a:t>  </a:t>
            </a:r>
            <a:r>
              <a:rPr lang="pt-BR" sz="1200" dirty="0"/>
              <a:t>Recursos </a:t>
            </a:r>
          </a:p>
          <a:p>
            <a:pPr marL="400050" lvl="1" indent="0">
              <a:buNone/>
            </a:pPr>
            <a:r>
              <a:rPr lang="pt-BR" sz="1200" b="1" dirty="0"/>
              <a:t>  </a:t>
            </a:r>
            <a:r>
              <a:rPr lang="pt-BR" sz="1200" dirty="0"/>
              <a:t>Comunicações.</a:t>
            </a:r>
          </a:p>
          <a:p>
            <a:pPr marL="400050" lvl="1" indent="0">
              <a:buNone/>
            </a:pPr>
            <a:r>
              <a:rPr lang="pt-BR" sz="1200" b="1" dirty="0"/>
              <a:t>  </a:t>
            </a:r>
            <a:r>
              <a:rPr lang="pt-BR" sz="1200" dirty="0"/>
              <a:t>Riscos.</a:t>
            </a:r>
          </a:p>
          <a:p>
            <a:pPr marL="400050" lvl="1" indent="0">
              <a:buNone/>
            </a:pPr>
            <a:r>
              <a:rPr lang="pt-BR" sz="1200" b="1" dirty="0"/>
              <a:t>  </a:t>
            </a:r>
            <a:r>
              <a:rPr lang="pt-BR" sz="1200" dirty="0"/>
              <a:t>Aquisições.</a:t>
            </a:r>
          </a:p>
          <a:p>
            <a:pPr marL="400050" lvl="1" indent="0">
              <a:buNone/>
            </a:pPr>
            <a:r>
              <a:rPr lang="pt-BR" sz="1200" dirty="0"/>
              <a:t>  Partes Interessadas.</a:t>
            </a:r>
          </a:p>
        </p:txBody>
      </p:sp>
    </p:spTree>
    <p:extLst>
      <p:ext uri="{BB962C8B-B14F-4D97-AF65-F5344CB8AC3E}">
        <p14:creationId xmlns:p14="http://schemas.microsoft.com/office/powerpoint/2010/main" val="326012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p>
        </p:txBody>
      </p:sp>
      <p:sp>
        <p:nvSpPr>
          <p:cNvPr id="3" name="Marcador de Posição de Conteúdo 2"/>
          <p:cNvSpPr>
            <a:spLocks noGrp="1"/>
          </p:cNvSpPr>
          <p:nvPr>
            <p:ph idx="1"/>
          </p:nvPr>
        </p:nvSpPr>
        <p:spPr/>
        <p:txBody>
          <a:bodyPr/>
          <a:lstStyle/>
          <a:p>
            <a:pPr marL="0" indent="0">
              <a:buNone/>
            </a:pPr>
            <a:r>
              <a:rPr lang="pt-BR" sz="2000" b="1" dirty="0"/>
              <a:t>OBJETIVOS DE APRENDIZAGEM</a:t>
            </a:r>
            <a:endParaRPr lang="pt-BR" sz="2000" dirty="0"/>
          </a:p>
          <a:p>
            <a:r>
              <a:rPr lang="pt-BR" sz="2400" dirty="0"/>
              <a:t>Após o estudo deste capítulo, você será capaz de</a:t>
            </a:r>
            <a:r>
              <a:rPr lang="pt-BR" sz="2800" dirty="0"/>
              <a:t>:</a:t>
            </a:r>
          </a:p>
          <a:p>
            <a:pPr lvl="1" indent="-342900"/>
            <a:r>
              <a:rPr lang="pt-BR" sz="2000" dirty="0"/>
              <a:t>Planejar como as informações deverão ser registradas durante o projeto.</a:t>
            </a:r>
          </a:p>
          <a:p>
            <a:pPr lvl="1" indent="-342900"/>
            <a:r>
              <a:rPr lang="pt-BR" sz="2000" dirty="0"/>
              <a:t>Coletar informações para encerrar o projeto.</a:t>
            </a:r>
          </a:p>
          <a:p>
            <a:pPr lvl="1" indent="-342900"/>
            <a:r>
              <a:rPr lang="pt-BR" sz="2000" dirty="0"/>
              <a:t>Conduzir uma reunião de encerramento de um projeto.</a:t>
            </a:r>
          </a:p>
          <a:p>
            <a:pPr lvl="1" indent="-342900"/>
            <a:r>
              <a:rPr lang="pt-BR" sz="2000" dirty="0"/>
              <a:t>Elaborar relatórios de lições aprendidas para os projetos concluídos.</a:t>
            </a:r>
          </a:p>
          <a:p>
            <a:pPr lvl="1" indent="-342900"/>
            <a:r>
              <a:rPr lang="pt-BR" sz="2000" dirty="0"/>
              <a:t>Desenvolver itens de ação para futuros projetos</a:t>
            </a:r>
            <a:r>
              <a:rPr lang="pt-BR" dirty="0"/>
              <a:t>.</a:t>
            </a:r>
            <a:endParaRPr lang="pt-BR" sz="6800" dirty="0"/>
          </a:p>
        </p:txBody>
      </p:sp>
      <p:sp>
        <p:nvSpPr>
          <p:cNvPr id="4" name="Marcador de Posição do Rodapé 3"/>
          <p:cNvSpPr>
            <a:spLocks noGrp="1"/>
          </p:cNvSpPr>
          <p:nvPr>
            <p:ph type="ftr" sz="quarter" idx="11"/>
          </p:nvPr>
        </p:nvSpPr>
        <p:spPr/>
        <p:txBody>
          <a:body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2289082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p>
        </p:txBody>
      </p:sp>
      <p:sp>
        <p:nvSpPr>
          <p:cNvPr id="3" name="Marcador de Posição de Conteúdo 2"/>
          <p:cNvSpPr>
            <a:spLocks noGrp="1"/>
          </p:cNvSpPr>
          <p:nvPr>
            <p:ph idx="1"/>
          </p:nvPr>
        </p:nvSpPr>
        <p:spPr/>
        <p:txBody>
          <a:bodyPr/>
          <a:lstStyle/>
          <a:p>
            <a:r>
              <a:rPr lang="pt-BR" dirty="0"/>
              <a:t>O Encerramento se caracteriza pelo fechamento de todas as atividades relacionadas ao projeto.</a:t>
            </a:r>
          </a:p>
          <a:p>
            <a:r>
              <a:rPr lang="pt-BR" dirty="0"/>
              <a:t>O projeto não é considerado concluído quando seu escopo é terminado, mas sim quando seu processo de encerramento é realizado.</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598928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p>
        </p:txBody>
      </p:sp>
      <p:sp>
        <p:nvSpPr>
          <p:cNvPr id="3" name="Espaço Reservado para Conteúdo 2"/>
          <p:cNvSpPr>
            <a:spLocks noGrp="1"/>
          </p:cNvSpPr>
          <p:nvPr>
            <p:ph idx="1"/>
          </p:nvPr>
        </p:nvSpPr>
        <p:spPr/>
        <p:txBody>
          <a:bodyPr/>
          <a:lstStyle/>
          <a:p>
            <a:r>
              <a:rPr lang="pt-BR" sz="2400" dirty="0"/>
              <a:t>O processo de encerramento é basicamente um fechamento administrativo do projeto, que irá também deixar registros para projetos futuros. </a:t>
            </a:r>
          </a:p>
          <a:p>
            <a:r>
              <a:rPr lang="pt-BR" sz="2400" dirty="0"/>
              <a:t>O encerramento exigirá do gerente do projeto uma integração das várias áreas do projeto para garantir que tudo tenha sido concluído, sem pendências, conforme as atividades listadas na tabela no próximo slide.</a:t>
            </a:r>
          </a:p>
        </p:txBody>
      </p:sp>
      <p:sp>
        <p:nvSpPr>
          <p:cNvPr id="4" name="Espaço Reservado para Rodapé 3"/>
          <p:cNvSpPr>
            <a:spLocks noGrp="1"/>
          </p:cNvSpPr>
          <p:nvPr>
            <p:ph type="ftr" sz="quarter" idx="11"/>
          </p:nvPr>
        </p:nvSpPr>
        <p:spPr/>
        <p:txBody>
          <a:body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2227935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6800" y="274638"/>
            <a:ext cx="7620000" cy="778098"/>
          </a:xfrm>
        </p:spPr>
        <p:txBody>
          <a:bodyPr/>
          <a:lstStyle/>
          <a:p>
            <a:r>
              <a:rPr lang="pt-BR" dirty="0">
                <a:solidFill>
                  <a:srgbClr val="C00000"/>
                </a:solidFill>
              </a:rPr>
              <a:t>Encerramento</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graphicFrame>
        <p:nvGraphicFramePr>
          <p:cNvPr id="14" name="Marcador de Posição de Conteúdo 13"/>
          <p:cNvGraphicFramePr>
            <a:graphicFrameLocks noGrp="1"/>
          </p:cNvGraphicFramePr>
          <p:nvPr>
            <p:ph idx="1"/>
            <p:extLst>
              <p:ext uri="{D42A27DB-BD31-4B8C-83A1-F6EECF244321}">
                <p14:modId xmlns:p14="http://schemas.microsoft.com/office/powerpoint/2010/main" val="4160873809"/>
              </p:ext>
            </p:extLst>
          </p:nvPr>
        </p:nvGraphicFramePr>
        <p:xfrm>
          <a:off x="1475656" y="1124745"/>
          <a:ext cx="7200800" cy="4824536"/>
        </p:xfrm>
        <a:graphic>
          <a:graphicData uri="http://schemas.openxmlformats.org/drawingml/2006/table">
            <a:tbl>
              <a:tblPr firstRow="1" firstCol="1" bandRow="1">
                <a:tableStyleId>{5C22544A-7EE6-4342-B048-85BDC9FD1C3A}</a:tableStyleId>
              </a:tblPr>
              <a:tblGrid>
                <a:gridCol w="1018295">
                  <a:extLst>
                    <a:ext uri="{9D8B030D-6E8A-4147-A177-3AD203B41FA5}">
                      <a16:colId xmlns:a16="http://schemas.microsoft.com/office/drawing/2014/main" val="20000"/>
                    </a:ext>
                  </a:extLst>
                </a:gridCol>
                <a:gridCol w="4509592">
                  <a:extLst>
                    <a:ext uri="{9D8B030D-6E8A-4147-A177-3AD203B41FA5}">
                      <a16:colId xmlns:a16="http://schemas.microsoft.com/office/drawing/2014/main" val="20001"/>
                    </a:ext>
                  </a:extLst>
                </a:gridCol>
                <a:gridCol w="1672913">
                  <a:extLst>
                    <a:ext uri="{9D8B030D-6E8A-4147-A177-3AD203B41FA5}">
                      <a16:colId xmlns:a16="http://schemas.microsoft.com/office/drawing/2014/main" val="20002"/>
                    </a:ext>
                  </a:extLst>
                </a:gridCol>
              </a:tblGrid>
              <a:tr h="745245">
                <a:tc>
                  <a:txBody>
                    <a:bodyPr/>
                    <a:lstStyle/>
                    <a:p>
                      <a:pPr algn="ctr">
                        <a:lnSpc>
                          <a:spcPct val="200000"/>
                        </a:lnSpc>
                        <a:spcAft>
                          <a:spcPts val="0"/>
                        </a:spcAft>
                      </a:pPr>
                      <a:r>
                        <a:rPr lang="pt-BR" sz="1050" b="1" dirty="0">
                          <a:solidFill>
                            <a:schemeClr val="tx1"/>
                          </a:solidFill>
                          <a:effectLst/>
                        </a:rPr>
                        <a:t>Área de</a:t>
                      </a:r>
                    </a:p>
                    <a:p>
                      <a:pPr algn="ctr">
                        <a:lnSpc>
                          <a:spcPct val="200000"/>
                        </a:lnSpc>
                        <a:spcAft>
                          <a:spcPts val="0"/>
                        </a:spcAft>
                      </a:pPr>
                      <a:r>
                        <a:rPr lang="pt-BR" sz="1050" b="1" dirty="0">
                          <a:solidFill>
                            <a:schemeClr val="tx1"/>
                          </a:solidFill>
                          <a:effectLst/>
                        </a:rPr>
                        <a:t>conhecimento</a:t>
                      </a:r>
                      <a:endParaRPr lang="pt-BR" sz="1050" b="1" dirty="0">
                        <a:solidFill>
                          <a:schemeClr val="tx1"/>
                        </a:solidFill>
                        <a:effectLst/>
                        <a:latin typeface="Calibri"/>
                        <a:ea typeface="Times New Roman"/>
                        <a:cs typeface="Times New Roman"/>
                      </a:endParaRPr>
                    </a:p>
                  </a:txBody>
                  <a:tcPr marL="49919" marR="49919" marT="0" marB="0" anchor="ctr"/>
                </a:tc>
                <a:tc>
                  <a:txBody>
                    <a:bodyPr/>
                    <a:lstStyle/>
                    <a:p>
                      <a:pPr algn="ctr">
                        <a:lnSpc>
                          <a:spcPct val="200000"/>
                        </a:lnSpc>
                        <a:spcAft>
                          <a:spcPts val="0"/>
                        </a:spcAft>
                      </a:pPr>
                      <a:r>
                        <a:rPr lang="en-US" sz="1100" b="1" dirty="0" err="1">
                          <a:solidFill>
                            <a:schemeClr val="tx1"/>
                          </a:solidFill>
                          <a:effectLst/>
                        </a:rPr>
                        <a:t>Atividades</a:t>
                      </a:r>
                      <a:r>
                        <a:rPr lang="en-US" sz="1100" b="1" dirty="0">
                          <a:solidFill>
                            <a:schemeClr val="tx1"/>
                          </a:solidFill>
                          <a:effectLst/>
                        </a:rPr>
                        <a:t> de </a:t>
                      </a:r>
                      <a:r>
                        <a:rPr lang="en-US" sz="1100" b="1" dirty="0" err="1">
                          <a:solidFill>
                            <a:schemeClr val="tx1"/>
                          </a:solidFill>
                          <a:effectLst/>
                        </a:rPr>
                        <a:t>encerramento</a:t>
                      </a:r>
                      <a:endParaRPr lang="pt-BR" sz="1100" b="1" dirty="0">
                        <a:solidFill>
                          <a:schemeClr val="tx1"/>
                        </a:solidFill>
                        <a:effectLst/>
                        <a:latin typeface="Calibri"/>
                        <a:ea typeface="Times New Roman"/>
                        <a:cs typeface="Times New Roman"/>
                      </a:endParaRPr>
                    </a:p>
                  </a:txBody>
                  <a:tcPr marL="49919" marR="49919" marT="0" marB="0" anchor="ctr"/>
                </a:tc>
                <a:tc>
                  <a:txBody>
                    <a:bodyPr/>
                    <a:lstStyle/>
                    <a:p>
                      <a:pPr algn="ctr">
                        <a:lnSpc>
                          <a:spcPct val="200000"/>
                        </a:lnSpc>
                        <a:spcAft>
                          <a:spcPts val="0"/>
                        </a:spcAft>
                      </a:pPr>
                      <a:r>
                        <a:rPr lang="en-US" sz="1100" b="1">
                          <a:solidFill>
                            <a:schemeClr val="tx1"/>
                          </a:solidFill>
                          <a:effectLst/>
                        </a:rPr>
                        <a:t>Documentos gerados</a:t>
                      </a:r>
                      <a:endParaRPr lang="pt-BR" sz="1100" b="1">
                        <a:solidFill>
                          <a:schemeClr val="tx1"/>
                        </a:solidFill>
                        <a:effectLst/>
                        <a:latin typeface="Calibri"/>
                        <a:ea typeface="Times New Roman"/>
                        <a:cs typeface="Times New Roman"/>
                      </a:endParaRPr>
                    </a:p>
                  </a:txBody>
                  <a:tcPr marL="49919" marR="49919" marT="0" marB="0" anchor="ctr"/>
                </a:tc>
                <a:extLst>
                  <a:ext uri="{0D108BD9-81ED-4DB2-BD59-A6C34878D82A}">
                    <a16:rowId xmlns:a16="http://schemas.microsoft.com/office/drawing/2014/main" val="10000"/>
                  </a:ext>
                </a:extLst>
              </a:tr>
              <a:tr h="4079291">
                <a:tc>
                  <a:txBody>
                    <a:bodyPr/>
                    <a:lstStyle/>
                    <a:p>
                      <a:pPr algn="ctr">
                        <a:lnSpc>
                          <a:spcPct val="200000"/>
                        </a:lnSpc>
                        <a:spcAft>
                          <a:spcPts val="0"/>
                        </a:spcAft>
                      </a:pPr>
                      <a:r>
                        <a:rPr lang="en-US" sz="1100" b="1">
                          <a:solidFill>
                            <a:schemeClr val="tx1"/>
                          </a:solidFill>
                          <a:effectLst/>
                        </a:rPr>
                        <a:t>Integração</a:t>
                      </a:r>
                      <a:endParaRPr lang="pt-BR" sz="1100" b="1">
                        <a:solidFill>
                          <a:schemeClr val="tx1"/>
                        </a:solidFill>
                        <a:effectLst/>
                        <a:latin typeface="Calibri"/>
                        <a:ea typeface="Times New Roman"/>
                        <a:cs typeface="Times New Roman"/>
                      </a:endParaRPr>
                    </a:p>
                  </a:txBody>
                  <a:tcPr marL="49919" marR="49919" marT="0" marB="0" anchor="ctr"/>
                </a:tc>
                <a:tc>
                  <a:txBody>
                    <a:bodyPr/>
                    <a:lstStyle/>
                    <a:p>
                      <a:pPr algn="ctr">
                        <a:lnSpc>
                          <a:spcPct val="200000"/>
                        </a:lnSpc>
                        <a:spcAft>
                          <a:spcPts val="0"/>
                        </a:spcAft>
                      </a:pPr>
                      <a:r>
                        <a:rPr lang="pt-BR" sz="1100" b="1" dirty="0">
                          <a:solidFill>
                            <a:schemeClr val="tx1"/>
                          </a:solidFill>
                          <a:effectLst/>
                        </a:rPr>
                        <a:t>Realizar uma reunião de encerramento.</a:t>
                      </a:r>
                    </a:p>
                    <a:p>
                      <a:pPr algn="ctr">
                        <a:lnSpc>
                          <a:spcPct val="200000"/>
                        </a:lnSpc>
                        <a:spcAft>
                          <a:spcPts val="0"/>
                        </a:spcAft>
                      </a:pPr>
                      <a:r>
                        <a:rPr lang="pt-BR" sz="1100" b="1" dirty="0">
                          <a:solidFill>
                            <a:schemeClr val="tx1"/>
                          </a:solidFill>
                          <a:effectLst/>
                        </a:rPr>
                        <a:t>Elaborar um documento denominado Lições Aprendidas para relatar o que deu certo e o que precisa ser melhorado.</a:t>
                      </a:r>
                    </a:p>
                    <a:p>
                      <a:pPr algn="ctr">
                        <a:lnSpc>
                          <a:spcPct val="200000"/>
                        </a:lnSpc>
                        <a:spcAft>
                          <a:spcPts val="0"/>
                        </a:spcAft>
                      </a:pPr>
                      <a:r>
                        <a:rPr lang="pt-BR" sz="1100" b="1" dirty="0">
                          <a:solidFill>
                            <a:schemeClr val="tx1"/>
                          </a:solidFill>
                          <a:effectLst/>
                        </a:rPr>
                        <a:t>Confirmar que o trabalho foi realizado conforme os requisitos definidos para o projeto.</a:t>
                      </a:r>
                    </a:p>
                    <a:p>
                      <a:pPr algn="ctr">
                        <a:lnSpc>
                          <a:spcPct val="200000"/>
                        </a:lnSpc>
                        <a:spcAft>
                          <a:spcPts val="0"/>
                        </a:spcAft>
                      </a:pPr>
                      <a:r>
                        <a:rPr lang="pt-BR" sz="1100" b="1" dirty="0">
                          <a:solidFill>
                            <a:schemeClr val="tx1"/>
                          </a:solidFill>
                          <a:effectLst/>
                        </a:rPr>
                        <a:t>Concluir os relatórios de desempenho. </a:t>
                      </a:r>
                    </a:p>
                    <a:p>
                      <a:pPr algn="ctr">
                        <a:lnSpc>
                          <a:spcPct val="200000"/>
                        </a:lnSpc>
                        <a:spcAft>
                          <a:spcPts val="0"/>
                        </a:spcAft>
                      </a:pPr>
                      <a:r>
                        <a:rPr lang="pt-BR" sz="1100" b="1" dirty="0">
                          <a:solidFill>
                            <a:schemeClr val="tx1"/>
                          </a:solidFill>
                          <a:effectLst/>
                        </a:rPr>
                        <a:t>Encerrar contratos e pendências com fornecedores.</a:t>
                      </a:r>
                    </a:p>
                    <a:p>
                      <a:pPr algn="ctr">
                        <a:lnSpc>
                          <a:spcPct val="200000"/>
                        </a:lnSpc>
                        <a:spcAft>
                          <a:spcPts val="0"/>
                        </a:spcAft>
                      </a:pPr>
                      <a:r>
                        <a:rPr lang="pt-BR" sz="1100" b="1" dirty="0">
                          <a:solidFill>
                            <a:schemeClr val="tx1"/>
                          </a:solidFill>
                          <a:effectLst/>
                        </a:rPr>
                        <a:t>Arquivar toda a documentação do projeto.</a:t>
                      </a:r>
                    </a:p>
                    <a:p>
                      <a:pPr algn="ctr">
                        <a:lnSpc>
                          <a:spcPct val="200000"/>
                        </a:lnSpc>
                        <a:spcAft>
                          <a:spcPts val="0"/>
                        </a:spcAft>
                      </a:pPr>
                      <a:r>
                        <a:rPr lang="pt-BR" sz="1100" b="1" dirty="0">
                          <a:solidFill>
                            <a:schemeClr val="tx1"/>
                          </a:solidFill>
                          <a:effectLst/>
                        </a:rPr>
                        <a:t>Atualizar o banco de dados de Lições Aprendidas da empresa (quando houver).</a:t>
                      </a:r>
                    </a:p>
                    <a:p>
                      <a:pPr algn="ctr">
                        <a:lnSpc>
                          <a:spcPct val="200000"/>
                        </a:lnSpc>
                        <a:spcAft>
                          <a:spcPts val="0"/>
                        </a:spcAft>
                      </a:pPr>
                      <a:r>
                        <a:rPr lang="pt-BR" sz="1100" b="1" dirty="0">
                          <a:solidFill>
                            <a:schemeClr val="tx1"/>
                          </a:solidFill>
                          <a:effectLst/>
                        </a:rPr>
                        <a:t>Liberar os recursos humanos que trabalharam no projeto.</a:t>
                      </a:r>
                    </a:p>
                    <a:p>
                      <a:pPr algn="ctr">
                        <a:lnSpc>
                          <a:spcPct val="200000"/>
                        </a:lnSpc>
                        <a:spcAft>
                          <a:spcPts val="0"/>
                        </a:spcAft>
                      </a:pPr>
                      <a:r>
                        <a:rPr lang="pt-BR" sz="1100" b="1" dirty="0">
                          <a:solidFill>
                            <a:schemeClr val="tx1"/>
                          </a:solidFill>
                          <a:effectLst/>
                        </a:rPr>
                        <a:t>Elaborar itens de ação para projetos futuros.</a:t>
                      </a:r>
                      <a:endParaRPr lang="pt-BR" sz="1100" b="1" dirty="0">
                        <a:solidFill>
                          <a:schemeClr val="tx1"/>
                        </a:solidFill>
                        <a:effectLst/>
                        <a:latin typeface="Calibri"/>
                        <a:ea typeface="Times New Roman"/>
                        <a:cs typeface="Times New Roman"/>
                      </a:endParaRPr>
                    </a:p>
                  </a:txBody>
                  <a:tcPr marL="49919" marR="49919" marT="0" marB="0" anchor="ctr"/>
                </a:tc>
                <a:tc>
                  <a:txBody>
                    <a:bodyPr/>
                    <a:lstStyle/>
                    <a:p>
                      <a:pPr algn="ctr">
                        <a:lnSpc>
                          <a:spcPct val="200000"/>
                        </a:lnSpc>
                        <a:spcAft>
                          <a:spcPts val="0"/>
                        </a:spcAft>
                      </a:pPr>
                      <a:r>
                        <a:rPr lang="pt-BR" sz="1100" b="1" dirty="0">
                          <a:solidFill>
                            <a:schemeClr val="tx1"/>
                          </a:solidFill>
                          <a:effectLst/>
                        </a:rPr>
                        <a:t> </a:t>
                      </a:r>
                    </a:p>
                    <a:p>
                      <a:pPr algn="ctr">
                        <a:lnSpc>
                          <a:spcPct val="200000"/>
                        </a:lnSpc>
                        <a:spcAft>
                          <a:spcPts val="0"/>
                        </a:spcAft>
                      </a:pPr>
                      <a:r>
                        <a:rPr lang="pt-BR" sz="1100" b="1" dirty="0">
                          <a:solidFill>
                            <a:schemeClr val="tx1"/>
                          </a:solidFill>
                          <a:effectLst/>
                        </a:rPr>
                        <a:t> </a:t>
                      </a:r>
                    </a:p>
                    <a:p>
                      <a:pPr algn="ctr">
                        <a:lnSpc>
                          <a:spcPct val="200000"/>
                        </a:lnSpc>
                        <a:spcAft>
                          <a:spcPts val="0"/>
                        </a:spcAft>
                      </a:pPr>
                      <a:r>
                        <a:rPr lang="pt-BR" sz="1100" b="1" dirty="0">
                          <a:solidFill>
                            <a:schemeClr val="tx1"/>
                          </a:solidFill>
                          <a:effectLst/>
                        </a:rPr>
                        <a:t> </a:t>
                      </a:r>
                    </a:p>
                    <a:p>
                      <a:pPr algn="ctr">
                        <a:lnSpc>
                          <a:spcPct val="200000"/>
                        </a:lnSpc>
                        <a:spcAft>
                          <a:spcPts val="0"/>
                        </a:spcAft>
                      </a:pPr>
                      <a:r>
                        <a:rPr lang="pt-BR" sz="1100" b="1" dirty="0">
                          <a:solidFill>
                            <a:schemeClr val="tx1"/>
                          </a:solidFill>
                          <a:effectLst/>
                        </a:rPr>
                        <a:t> </a:t>
                      </a:r>
                    </a:p>
                    <a:p>
                      <a:pPr algn="ctr">
                        <a:lnSpc>
                          <a:spcPct val="200000"/>
                        </a:lnSpc>
                        <a:spcAft>
                          <a:spcPts val="0"/>
                        </a:spcAft>
                      </a:pPr>
                      <a:r>
                        <a:rPr lang="pt-BR" sz="1100" b="1" dirty="0">
                          <a:solidFill>
                            <a:schemeClr val="tx1"/>
                          </a:solidFill>
                          <a:effectLst/>
                        </a:rPr>
                        <a:t>Relatório de Lições Aprendidas</a:t>
                      </a:r>
                    </a:p>
                    <a:p>
                      <a:pPr algn="ctr">
                        <a:lnSpc>
                          <a:spcPct val="200000"/>
                        </a:lnSpc>
                        <a:spcAft>
                          <a:spcPts val="0"/>
                        </a:spcAft>
                      </a:pPr>
                      <a:r>
                        <a:rPr lang="pt-BR" sz="1100" b="1" dirty="0">
                          <a:solidFill>
                            <a:schemeClr val="tx1"/>
                          </a:solidFill>
                          <a:effectLst/>
                        </a:rPr>
                        <a:t> </a:t>
                      </a:r>
                    </a:p>
                    <a:p>
                      <a:pPr algn="ctr">
                        <a:lnSpc>
                          <a:spcPct val="200000"/>
                        </a:lnSpc>
                        <a:spcAft>
                          <a:spcPts val="0"/>
                        </a:spcAft>
                      </a:pPr>
                      <a:r>
                        <a:rPr lang="pt-BR" sz="1100" b="1" dirty="0">
                          <a:solidFill>
                            <a:schemeClr val="tx1"/>
                          </a:solidFill>
                          <a:effectLst/>
                        </a:rPr>
                        <a:t>Itens de Ação</a:t>
                      </a:r>
                    </a:p>
                    <a:p>
                      <a:pPr algn="ctr">
                        <a:lnSpc>
                          <a:spcPct val="200000"/>
                        </a:lnSpc>
                        <a:spcAft>
                          <a:spcPts val="0"/>
                        </a:spcAft>
                      </a:pPr>
                      <a:r>
                        <a:rPr lang="pt-BR" sz="1100" b="1" dirty="0">
                          <a:solidFill>
                            <a:schemeClr val="tx1"/>
                          </a:solidFill>
                          <a:effectLst/>
                        </a:rPr>
                        <a:t> </a:t>
                      </a:r>
                      <a:endParaRPr lang="pt-BR" sz="1100" b="1" dirty="0">
                        <a:solidFill>
                          <a:schemeClr val="tx1"/>
                        </a:solidFill>
                        <a:effectLst/>
                        <a:latin typeface="Calibri"/>
                        <a:ea typeface="Times New Roman"/>
                        <a:cs typeface="Times New Roman"/>
                      </a:endParaRPr>
                    </a:p>
                  </a:txBody>
                  <a:tcPr marL="49919" marR="49919"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95413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 </a:t>
            </a:r>
            <a:br>
              <a:rPr lang="pt-BR" dirty="0">
                <a:solidFill>
                  <a:srgbClr val="C00000"/>
                </a:solidFill>
              </a:rPr>
            </a:br>
            <a:r>
              <a:rPr lang="pt-BR" dirty="0">
                <a:solidFill>
                  <a:srgbClr val="C00000"/>
                </a:solidFill>
              </a:rPr>
              <a:t>Na prática…</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
        <p:nvSpPr>
          <p:cNvPr id="3" name="Espaço Reservado para Conteúdo 2"/>
          <p:cNvSpPr>
            <a:spLocks noGrp="1"/>
          </p:cNvSpPr>
          <p:nvPr>
            <p:ph idx="1"/>
          </p:nvPr>
        </p:nvSpPr>
        <p:spPr/>
        <p:txBody>
          <a:bodyPr/>
          <a:lstStyle/>
          <a:p>
            <a:r>
              <a:rPr lang="pt-BR" dirty="0"/>
              <a:t>A capacidade de um gerente de projetos realizar um bom encerramento para o projeto está diretamente relacionada à sua capacidade de planejar previamente as atividades que servirão de fonte de informações para o encerramento do projeto.</a:t>
            </a:r>
          </a:p>
        </p:txBody>
      </p:sp>
    </p:spTree>
    <p:extLst>
      <p:ext uri="{BB962C8B-B14F-4D97-AF65-F5344CB8AC3E}">
        <p14:creationId xmlns:p14="http://schemas.microsoft.com/office/powerpoint/2010/main" val="1828262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br>
              <a:rPr lang="pt-BR" dirty="0">
                <a:solidFill>
                  <a:srgbClr val="C00000"/>
                </a:solidFill>
              </a:rPr>
            </a:br>
            <a:r>
              <a:rPr lang="pt-BR" dirty="0">
                <a:solidFill>
                  <a:srgbClr val="C00000"/>
                </a:solidFill>
              </a:rPr>
              <a:t>Na prática...</a:t>
            </a:r>
          </a:p>
        </p:txBody>
      </p:sp>
      <p:sp>
        <p:nvSpPr>
          <p:cNvPr id="3" name="Espaço Reservado para Conteúdo 2"/>
          <p:cNvSpPr>
            <a:spLocks noGrp="1"/>
          </p:cNvSpPr>
          <p:nvPr>
            <p:ph idx="1"/>
          </p:nvPr>
        </p:nvSpPr>
        <p:spPr/>
        <p:txBody>
          <a:bodyPr/>
          <a:lstStyle/>
          <a:p>
            <a:r>
              <a:rPr lang="pt-BR" sz="2000" dirty="0"/>
              <a:t>O processo de encerramento deve buscar respostas às seguintes questões:</a:t>
            </a:r>
          </a:p>
          <a:p>
            <a:pPr lvl="1">
              <a:buFont typeface="+mj-lt"/>
              <a:buAutoNum type="arabicPeriod"/>
            </a:pPr>
            <a:r>
              <a:rPr lang="pt-BR" sz="2000" dirty="0"/>
              <a:t>O que foi bem-sucedido no projeto e o que não foi?</a:t>
            </a:r>
          </a:p>
          <a:p>
            <a:pPr lvl="1">
              <a:buFont typeface="+mj-lt"/>
              <a:buAutoNum type="arabicPeriod"/>
            </a:pPr>
            <a:r>
              <a:rPr lang="pt-BR" sz="2000" dirty="0"/>
              <a:t>O que poderia ser feito de forma diferente?</a:t>
            </a:r>
          </a:p>
          <a:p>
            <a:pPr lvl="1">
              <a:buFont typeface="+mj-lt"/>
              <a:buAutoNum type="arabicPeriod"/>
            </a:pPr>
            <a:r>
              <a:rPr lang="pt-BR" sz="2000" dirty="0"/>
              <a:t>Que surpresas ocorreram durante o projeto que afetaram o trabalho planejado?</a:t>
            </a:r>
          </a:p>
          <a:p>
            <a:pPr lvl="1">
              <a:buFont typeface="+mj-lt"/>
              <a:buAutoNum type="arabicPeriod"/>
            </a:pPr>
            <a:r>
              <a:rPr lang="pt-BR" sz="2000" dirty="0"/>
              <a:t>Que circunstâncias do projeto não foram antecipadas?</a:t>
            </a:r>
          </a:p>
          <a:p>
            <a:pPr lvl="1">
              <a:buFont typeface="+mj-lt"/>
              <a:buAutoNum type="arabicPeriod"/>
            </a:pPr>
            <a:r>
              <a:rPr lang="pt-BR" sz="2000" dirty="0"/>
              <a:t>Os objetivos do projeto foram atingidos? Se não foram, o que precisa ser mudado para que futuros projetos alcancem os objetivos?</a:t>
            </a:r>
          </a:p>
        </p:txBody>
      </p:sp>
      <p:sp>
        <p:nvSpPr>
          <p:cNvPr id="4" name="Espaço Reservado para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478911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Encerramento</a:t>
            </a:r>
            <a:br>
              <a:rPr lang="pt-BR" dirty="0">
                <a:solidFill>
                  <a:srgbClr val="C00000"/>
                </a:solidFill>
              </a:rPr>
            </a:br>
            <a:r>
              <a:rPr lang="pt-BR" dirty="0">
                <a:solidFill>
                  <a:srgbClr val="C00000"/>
                </a:solidFill>
              </a:rPr>
              <a:t>Na prática...</a:t>
            </a:r>
          </a:p>
        </p:txBody>
      </p:sp>
      <p:sp>
        <p:nvSpPr>
          <p:cNvPr id="3" name="Espaço Reservado para Conteúdo 2"/>
          <p:cNvSpPr>
            <a:spLocks noGrp="1"/>
          </p:cNvSpPr>
          <p:nvPr>
            <p:ph idx="1"/>
          </p:nvPr>
        </p:nvSpPr>
        <p:spPr/>
        <p:txBody>
          <a:bodyPr/>
          <a:lstStyle/>
          <a:p>
            <a:r>
              <a:rPr lang="pt-BR" sz="2800" dirty="0"/>
              <a:t>Há várias formas de coletar informações e conduzir reuniões de encerramento. Por exemplo:</a:t>
            </a:r>
          </a:p>
          <a:p>
            <a:pPr lvl="1"/>
            <a:r>
              <a:rPr lang="pt-BR" sz="2000" dirty="0"/>
              <a:t>Questionários enviados por e-mail para reposta ou reflexão antes da reunião.</a:t>
            </a:r>
          </a:p>
          <a:p>
            <a:pPr lvl="1"/>
            <a:r>
              <a:rPr lang="pt-BR" sz="2000" dirty="0"/>
              <a:t>Reuniões de encerramento com pauta pré-definida, para evitar desvios ou “lavação de roupa suja”, mantendo a equipe focada no que pode ser aprendido com o projeto para melhorias futuras.</a:t>
            </a:r>
          </a:p>
          <a:p>
            <a:pPr lvl="1"/>
            <a:r>
              <a:rPr lang="pt-BR" sz="2000" dirty="0"/>
              <a:t>Relatório de lições aprendidas cobrindo todas as áreas do projeto.</a:t>
            </a:r>
          </a:p>
        </p:txBody>
      </p:sp>
      <p:sp>
        <p:nvSpPr>
          <p:cNvPr id="4" name="Espaço Reservado para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724202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200" dirty="0">
                <a:solidFill>
                  <a:srgbClr val="C00000"/>
                </a:solidFill>
              </a:rPr>
              <a:t>Encerramento - Exemplo de Relatório de Lições Aprendidas</a:t>
            </a:r>
          </a:p>
        </p:txBody>
      </p:sp>
      <p:graphicFrame>
        <p:nvGraphicFramePr>
          <p:cNvPr id="5" name="Espaço Reservado para Conteúdo 4">
            <a:extLst>
              <a:ext uri="{FF2B5EF4-FFF2-40B4-BE49-F238E27FC236}">
                <a16:creationId xmlns:a16="http://schemas.microsoft.com/office/drawing/2014/main" id="{E7E32A4E-0A59-42B3-9B82-554F7EA460AF}"/>
              </a:ext>
            </a:extLst>
          </p:cNvPr>
          <p:cNvGraphicFramePr>
            <a:graphicFrameLocks noGrp="1"/>
          </p:cNvGraphicFramePr>
          <p:nvPr>
            <p:ph idx="1"/>
            <p:extLst>
              <p:ext uri="{D42A27DB-BD31-4B8C-83A1-F6EECF244321}">
                <p14:modId xmlns:p14="http://schemas.microsoft.com/office/powerpoint/2010/main" val="620194320"/>
              </p:ext>
            </p:extLst>
          </p:nvPr>
        </p:nvGraphicFramePr>
        <p:xfrm>
          <a:off x="1066800" y="2075529"/>
          <a:ext cx="7620000" cy="3562985"/>
        </p:xfrm>
        <a:graphic>
          <a:graphicData uri="http://schemas.openxmlformats.org/drawingml/2006/table">
            <a:tbl>
              <a:tblPr firstRow="1" firstCol="1" lastRow="1" lastCol="1" bandRow="1" bandCol="1"/>
              <a:tblGrid>
                <a:gridCol w="1408176">
                  <a:extLst>
                    <a:ext uri="{9D8B030D-6E8A-4147-A177-3AD203B41FA5}">
                      <a16:colId xmlns:a16="http://schemas.microsoft.com/office/drawing/2014/main" val="2188630240"/>
                    </a:ext>
                  </a:extLst>
                </a:gridCol>
                <a:gridCol w="1726692">
                  <a:extLst>
                    <a:ext uri="{9D8B030D-6E8A-4147-A177-3AD203B41FA5}">
                      <a16:colId xmlns:a16="http://schemas.microsoft.com/office/drawing/2014/main" val="3990437613"/>
                    </a:ext>
                  </a:extLst>
                </a:gridCol>
                <a:gridCol w="1543812">
                  <a:extLst>
                    <a:ext uri="{9D8B030D-6E8A-4147-A177-3AD203B41FA5}">
                      <a16:colId xmlns:a16="http://schemas.microsoft.com/office/drawing/2014/main" val="3925312860"/>
                    </a:ext>
                  </a:extLst>
                </a:gridCol>
                <a:gridCol w="1469136">
                  <a:extLst>
                    <a:ext uri="{9D8B030D-6E8A-4147-A177-3AD203B41FA5}">
                      <a16:colId xmlns:a16="http://schemas.microsoft.com/office/drawing/2014/main" val="3411127751"/>
                    </a:ext>
                  </a:extLst>
                </a:gridCol>
                <a:gridCol w="1472184">
                  <a:extLst>
                    <a:ext uri="{9D8B030D-6E8A-4147-A177-3AD203B41FA5}">
                      <a16:colId xmlns:a16="http://schemas.microsoft.com/office/drawing/2014/main" val="1638719225"/>
                    </a:ext>
                  </a:extLst>
                </a:gridCol>
              </a:tblGrid>
              <a:tr h="812329">
                <a:tc>
                  <a:txBody>
                    <a:bodyPr/>
                    <a:lstStyle/>
                    <a:p>
                      <a:pPr algn="ctr">
                        <a:lnSpc>
                          <a:spcPct val="115000"/>
                        </a:lnSpc>
                        <a:spcAft>
                          <a:spcPts val="0"/>
                        </a:spcAft>
                      </a:pPr>
                      <a:r>
                        <a:rPr lang="en-US" sz="1200" b="1">
                          <a:effectLst/>
                          <a:latin typeface="Calibri" panose="020F0502020204030204" pitchFamily="34" charset="0"/>
                          <a:ea typeface="Times New Roman" panose="02020603050405020304" pitchFamily="18" charset="0"/>
                          <a:cs typeface="Calibri" panose="020F0502020204030204" pitchFamily="34" charset="0"/>
                        </a:rPr>
                        <a:t>Área de Conhecimento</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latin typeface="Calibri" panose="020F0502020204030204" pitchFamily="34" charset="0"/>
                          <a:ea typeface="Times New Roman" panose="02020603050405020304" pitchFamily="18" charset="0"/>
                          <a:cs typeface="Calibri" panose="020F0502020204030204" pitchFamily="34" charset="0"/>
                        </a:rPr>
                        <a:t>Lição Aprendida do que deu certo</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latin typeface="Calibri" panose="020F0502020204030204" pitchFamily="34" charset="0"/>
                          <a:ea typeface="Times New Roman" panose="02020603050405020304" pitchFamily="18" charset="0"/>
                          <a:cs typeface="Calibri" panose="020F0502020204030204" pitchFamily="34" charset="0"/>
                        </a:rPr>
                        <a:t>Recomendação para futuros projetos com base no que deu certo neste</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latin typeface="Calibri" panose="020F0502020204030204" pitchFamily="34" charset="0"/>
                          <a:ea typeface="Times New Roman" panose="02020603050405020304" pitchFamily="18" charset="0"/>
                          <a:cs typeface="Calibri" panose="020F0502020204030204" pitchFamily="34" charset="0"/>
                        </a:rPr>
                        <a:t>Lição Aprendida do que não deu certo</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latin typeface="Calibri" panose="020F0502020204030204" pitchFamily="34" charset="0"/>
                          <a:ea typeface="Times New Roman" panose="02020603050405020304" pitchFamily="18" charset="0"/>
                          <a:cs typeface="Calibri" panose="020F0502020204030204" pitchFamily="34" charset="0"/>
                        </a:rPr>
                        <a:t>Recomendação para futuros projetos para evitar o que não deu certo neste</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6875768"/>
                  </a:ext>
                </a:extLst>
              </a:tr>
              <a:tr h="203082">
                <a:tc>
                  <a:txBody>
                    <a:bodyPr/>
                    <a:lstStyle/>
                    <a:p>
                      <a:pPr algn="ctr">
                        <a:lnSpc>
                          <a:spcPct val="115000"/>
                        </a:lnSpc>
                        <a:spcAft>
                          <a:spcPts val="0"/>
                        </a:spcAft>
                      </a:pPr>
                      <a:r>
                        <a:rPr lang="en-US" sz="1200" b="1" dirty="0" err="1">
                          <a:effectLst/>
                          <a:latin typeface="Calibri" panose="020F0502020204030204" pitchFamily="34" charset="0"/>
                          <a:ea typeface="Times New Roman" panose="02020603050405020304" pitchFamily="18" charset="0"/>
                          <a:cs typeface="Calibri" panose="020F0502020204030204" pitchFamily="34" charset="0"/>
                        </a:rPr>
                        <a:t>Escopo</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3064515"/>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Cronograma</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5116789"/>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Custo</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17170" algn="l"/>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4257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9240">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1299012"/>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Qualidade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17170" algn="l"/>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3995">
                        <a:lnSpc>
                          <a:spcPct val="115000"/>
                        </a:lnSpc>
                        <a:spcBef>
                          <a:spcPts val="100"/>
                        </a:spcBef>
                        <a:spcAft>
                          <a:spcPts val="600"/>
                        </a:spcAft>
                        <a:tabLst>
                          <a:tab pos="24257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9240">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232070"/>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Comunicação</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17170" algn="l"/>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4257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9240">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5527573"/>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Riscos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17170" algn="l"/>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4257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9240">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0290813"/>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Recursos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17170" algn="l"/>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4257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2888790"/>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Aquisições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17170" algn="l"/>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4257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5553567"/>
                  </a:ext>
                </a:extLst>
              </a:tr>
              <a:tr h="203082">
                <a:tc>
                  <a:txBody>
                    <a:bodyPr/>
                    <a:lstStyle/>
                    <a:p>
                      <a:pPr algn="ct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Partes Interessadas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17170" algn="l"/>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24257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00"/>
                        </a:spcBef>
                        <a:spcAft>
                          <a:spcPts val="600"/>
                        </a:spcAft>
                        <a:tabLst>
                          <a:tab pos="914400" algn="l"/>
                        </a:tabLst>
                      </a:pPr>
                      <a:r>
                        <a:rPr lang="pt-BR" sz="1200">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3026358"/>
                  </a:ext>
                </a:extLst>
              </a:tr>
              <a:tr h="812329">
                <a:tc gridSpan="5">
                  <a:txBody>
                    <a:bodyPr/>
                    <a:lstStyle/>
                    <a:p>
                      <a:pP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Resumo dos resultados: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pt-BR" sz="12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pt-BR" sz="1200" b="1" dirty="0">
                          <a:effectLst/>
                          <a:latin typeface="Calibri" panose="020F0502020204030204" pitchFamily="34" charset="0"/>
                          <a:ea typeface="Times New Roman" panose="02020603050405020304" pitchFamily="18" charset="0"/>
                          <a:cs typeface="Calibri" panose="020F0502020204030204" pitchFamily="34" charset="0"/>
                        </a:rPr>
                        <a:t>Itens de ação:</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15000"/>
                        </a:lnSpc>
                        <a:spcAft>
                          <a:spcPts val="0"/>
                        </a:spcAft>
                      </a:pPr>
                      <a:r>
                        <a:rPr lang="pt-BR" sz="12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222" marR="66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51145606"/>
                  </a:ext>
                </a:extLst>
              </a:tr>
            </a:tbl>
          </a:graphicData>
        </a:graphic>
      </p:graphicFrame>
      <p:sp>
        <p:nvSpPr>
          <p:cNvPr id="4" name="Espaço Reservado para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2470107474"/>
      </p:ext>
    </p:extLst>
  </p:cSld>
  <p:clrMapOvr>
    <a:masterClrMapping/>
  </p:clrMapOvr>
</p:sld>
</file>

<file path=ppt/theme/theme1.xml><?xml version="1.0" encoding="utf-8"?>
<a:theme xmlns:a="http://schemas.openxmlformats.org/drawingml/2006/main" name="BizBinder">
  <a:themeElements>
    <a:clrScheme name="Tema do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a do 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a do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o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o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o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o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o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o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o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o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BizBinder</Template>
  <TotalTime>1045</TotalTime>
  <Words>1111</Words>
  <Application>Microsoft Office PowerPoint</Application>
  <PresentationFormat>Apresentação na tela (4:3)</PresentationFormat>
  <Paragraphs>171</Paragraphs>
  <Slides>15</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15</vt:i4>
      </vt:variant>
    </vt:vector>
  </HeadingPairs>
  <TitlesOfParts>
    <vt:vector size="20" baseType="lpstr">
      <vt:lpstr>Arial</vt:lpstr>
      <vt:lpstr>Calibri</vt:lpstr>
      <vt:lpstr>Century Gothic</vt:lpstr>
      <vt:lpstr>Times New Roman</vt:lpstr>
      <vt:lpstr>BizBinder</vt:lpstr>
      <vt:lpstr>Gerenciamento de Projetos  Fundamentos e Prática Integrada 2ª edição por:  Marta Rocha Camargo, Ph.D., PMP®</vt:lpstr>
      <vt:lpstr>Encerramento</vt:lpstr>
      <vt:lpstr>Encerramento</vt:lpstr>
      <vt:lpstr>Encerramento</vt:lpstr>
      <vt:lpstr>Encerramento</vt:lpstr>
      <vt:lpstr>Encerramento  Na prática…</vt:lpstr>
      <vt:lpstr>Encerramento Na prática...</vt:lpstr>
      <vt:lpstr>Encerramento Na prática...</vt:lpstr>
      <vt:lpstr>Encerramento - Exemplo de Relatório de Lições Aprendidas</vt:lpstr>
      <vt:lpstr>Encerramento Aplicação</vt:lpstr>
      <vt:lpstr>Encerramento Aplicação</vt:lpstr>
      <vt:lpstr>Encerramento Exercícios (p. 230)</vt:lpstr>
      <vt:lpstr>Encerramento Exercícios</vt:lpstr>
      <vt:lpstr>Encerramento Exercícios</vt:lpstr>
      <vt:lpstr>Encerramento Exercícios</vt:lpstr>
    </vt:vector>
  </TitlesOfParts>
  <Company>Brainy Betty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Binder</dc:title>
  <dc:creator>marta</dc:creator>
  <cp:lastModifiedBy>marta camargo</cp:lastModifiedBy>
  <cp:revision>83</cp:revision>
  <dcterms:created xsi:type="dcterms:W3CDTF">2013-12-22T09:44:15Z</dcterms:created>
  <dcterms:modified xsi:type="dcterms:W3CDTF">2018-01-09T21:53:44Z</dcterms:modified>
</cp:coreProperties>
</file>